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25"/>
  </p:notesMasterIdLst>
  <p:handoutMasterIdLst>
    <p:handoutMasterId r:id="rId26"/>
  </p:handoutMasterIdLst>
  <p:sldIdLst>
    <p:sldId id="3770" r:id="rId5"/>
    <p:sldId id="3772" r:id="rId6"/>
    <p:sldId id="330" r:id="rId7"/>
    <p:sldId id="334" r:id="rId8"/>
    <p:sldId id="331" r:id="rId9"/>
    <p:sldId id="3758" r:id="rId10"/>
    <p:sldId id="3761" r:id="rId11"/>
    <p:sldId id="3719" r:id="rId12"/>
    <p:sldId id="3742" r:id="rId13"/>
    <p:sldId id="3720" r:id="rId14"/>
    <p:sldId id="3773" r:id="rId15"/>
    <p:sldId id="335" r:id="rId16"/>
    <p:sldId id="3762" r:id="rId17"/>
    <p:sldId id="3763" r:id="rId18"/>
    <p:sldId id="3776" r:id="rId19"/>
    <p:sldId id="3764" r:id="rId20"/>
    <p:sldId id="336" r:id="rId21"/>
    <p:sldId id="3774" r:id="rId22"/>
    <p:sldId id="3626" r:id="rId23"/>
    <p:sldId id="326" r:id="rId24"/>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CC52222-EEFB-42B6-90E5-8E2490915D26}">
          <p14:sldIdLst>
            <p14:sldId id="3770"/>
            <p14:sldId id="3772"/>
            <p14:sldId id="330"/>
            <p14:sldId id="334"/>
            <p14:sldId id="331"/>
            <p14:sldId id="3758"/>
            <p14:sldId id="3761"/>
            <p14:sldId id="3719"/>
            <p14:sldId id="3742"/>
            <p14:sldId id="3720"/>
            <p14:sldId id="3773"/>
            <p14:sldId id="335"/>
            <p14:sldId id="3762"/>
            <p14:sldId id="3763"/>
            <p14:sldId id="3776"/>
            <p14:sldId id="3764"/>
            <p14:sldId id="336"/>
            <p14:sldId id="3774"/>
            <p14:sldId id="3626"/>
            <p14:sldId id="3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8272"/>
    <a:srgbClr val="EAEAEA"/>
    <a:srgbClr val="0078D7"/>
    <a:srgbClr val="2560E0"/>
    <a:srgbClr val="CB2E6D"/>
    <a:srgbClr val="854CC7"/>
    <a:srgbClr val="D83B01"/>
    <a:srgbClr val="00B294"/>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606" autoAdjust="0"/>
  </p:normalViewPr>
  <p:slideViewPr>
    <p:cSldViewPr snapToGrid="0">
      <p:cViewPr varScale="1">
        <p:scale>
          <a:sx n="90" d="100"/>
          <a:sy n="90" d="100"/>
        </p:scale>
        <p:origin x="312" y="90"/>
      </p:cViewPr>
      <p:guideLst/>
    </p:cSldViewPr>
  </p:slideViewPr>
  <p:notesTextViewPr>
    <p:cViewPr>
      <p:scale>
        <a:sx n="3" d="2"/>
        <a:sy n="3" d="2"/>
      </p:scale>
      <p:origin x="0" y="0"/>
    </p:cViewPr>
  </p:notesTextViewPr>
  <p:notesViewPr>
    <p:cSldViewPr snapToGrid="0">
      <p:cViewPr>
        <p:scale>
          <a:sx n="1" d="2"/>
          <a:sy n="1" d="2"/>
        </p:scale>
        <p:origin x="4032" y="10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F3287-5E11-4B2E-ABE7-EE5220C3C59C}" type="doc">
      <dgm:prSet loTypeId="urn:microsoft.com/office/officeart/2005/8/layout/venn1" loCatId="relationship" qsTypeId="urn:microsoft.com/office/officeart/2005/8/quickstyle/simple1" qsCatId="simple" csTypeId="urn:microsoft.com/office/officeart/2005/8/colors/accent1_2" csCatId="accent1" phldr="1"/>
      <dgm:spPr/>
    </dgm:pt>
    <dgm:pt modelId="{F91A9AC4-EA5E-4370-A88A-41743C26060A}">
      <dgm:prSet phldrT="[Text]"/>
      <dgm:spPr/>
      <dgm:t>
        <a:bodyPr/>
        <a:lstStyle/>
        <a:p>
          <a:r>
            <a:rPr lang="en-US" dirty="0"/>
            <a:t>People</a:t>
          </a:r>
        </a:p>
      </dgm:t>
    </dgm:pt>
    <dgm:pt modelId="{F4824574-3E43-4636-8D1E-335615DD806E}" type="parTrans" cxnId="{13105A08-9E91-4F9E-97E1-827C55F32AE5}">
      <dgm:prSet/>
      <dgm:spPr/>
      <dgm:t>
        <a:bodyPr/>
        <a:lstStyle/>
        <a:p>
          <a:endParaRPr lang="en-US"/>
        </a:p>
      </dgm:t>
    </dgm:pt>
    <dgm:pt modelId="{E91DC144-0E50-4F02-A0B5-BDAFA3670BF3}" type="sibTrans" cxnId="{13105A08-9E91-4F9E-97E1-827C55F32AE5}">
      <dgm:prSet/>
      <dgm:spPr/>
      <dgm:t>
        <a:bodyPr/>
        <a:lstStyle/>
        <a:p>
          <a:endParaRPr lang="en-US"/>
        </a:p>
      </dgm:t>
    </dgm:pt>
    <dgm:pt modelId="{B115F27E-576F-4377-9795-7F694F112452}">
      <dgm:prSet phldrT="[Text]"/>
      <dgm:spPr/>
      <dgm:t>
        <a:bodyPr/>
        <a:lstStyle/>
        <a:p>
          <a:r>
            <a:rPr lang="en-US" dirty="0"/>
            <a:t>Products</a:t>
          </a:r>
        </a:p>
      </dgm:t>
    </dgm:pt>
    <dgm:pt modelId="{927A6292-A67A-4703-811B-DCD2D02ED3F7}" type="parTrans" cxnId="{C81F4399-9F23-4560-A984-F96F404F250B}">
      <dgm:prSet/>
      <dgm:spPr/>
      <dgm:t>
        <a:bodyPr/>
        <a:lstStyle/>
        <a:p>
          <a:endParaRPr lang="en-US"/>
        </a:p>
      </dgm:t>
    </dgm:pt>
    <dgm:pt modelId="{E0870D3E-C8AF-47FC-BE2D-4046C29EF3AB}" type="sibTrans" cxnId="{C81F4399-9F23-4560-A984-F96F404F250B}">
      <dgm:prSet/>
      <dgm:spPr/>
      <dgm:t>
        <a:bodyPr/>
        <a:lstStyle/>
        <a:p>
          <a:endParaRPr lang="en-US"/>
        </a:p>
      </dgm:t>
    </dgm:pt>
    <dgm:pt modelId="{67090BCD-9CF3-488D-A6CD-5A1017173D62}">
      <dgm:prSet phldrT="[Text]"/>
      <dgm:spPr/>
      <dgm:t>
        <a:bodyPr/>
        <a:lstStyle/>
        <a:p>
          <a:r>
            <a:rPr lang="en-US" dirty="0"/>
            <a:t>Process</a:t>
          </a:r>
        </a:p>
      </dgm:t>
    </dgm:pt>
    <dgm:pt modelId="{25C05082-0D9F-43E9-9568-90D855FCC7F7}" type="parTrans" cxnId="{E62423E0-46D1-40F6-932A-C84B30E297CE}">
      <dgm:prSet/>
      <dgm:spPr/>
      <dgm:t>
        <a:bodyPr/>
        <a:lstStyle/>
        <a:p>
          <a:endParaRPr lang="en-US"/>
        </a:p>
      </dgm:t>
    </dgm:pt>
    <dgm:pt modelId="{009E2134-0F99-4069-9833-2638B1593A98}" type="sibTrans" cxnId="{E62423E0-46D1-40F6-932A-C84B30E297CE}">
      <dgm:prSet/>
      <dgm:spPr/>
      <dgm:t>
        <a:bodyPr/>
        <a:lstStyle/>
        <a:p>
          <a:endParaRPr lang="en-US"/>
        </a:p>
      </dgm:t>
    </dgm:pt>
    <dgm:pt modelId="{3CFEF72D-C5E4-43A5-9312-A25AF2B3BCA9}" type="pres">
      <dgm:prSet presAssocID="{687F3287-5E11-4B2E-ABE7-EE5220C3C59C}" presName="compositeShape" presStyleCnt="0">
        <dgm:presLayoutVars>
          <dgm:chMax val="7"/>
          <dgm:dir/>
          <dgm:resizeHandles val="exact"/>
        </dgm:presLayoutVars>
      </dgm:prSet>
      <dgm:spPr/>
    </dgm:pt>
    <dgm:pt modelId="{22778BB9-31F3-4C6D-85DA-EBC75FBFB907}" type="pres">
      <dgm:prSet presAssocID="{F91A9AC4-EA5E-4370-A88A-41743C26060A}" presName="circ1" presStyleLbl="vennNode1" presStyleIdx="0" presStyleCnt="3"/>
      <dgm:spPr/>
    </dgm:pt>
    <dgm:pt modelId="{296F9197-9F05-4268-8886-CBBF92BFAE63}" type="pres">
      <dgm:prSet presAssocID="{F91A9AC4-EA5E-4370-A88A-41743C26060A}" presName="circ1Tx" presStyleLbl="revTx" presStyleIdx="0" presStyleCnt="0">
        <dgm:presLayoutVars>
          <dgm:chMax val="0"/>
          <dgm:chPref val="0"/>
          <dgm:bulletEnabled val="1"/>
        </dgm:presLayoutVars>
      </dgm:prSet>
      <dgm:spPr/>
    </dgm:pt>
    <dgm:pt modelId="{8FD2FDD1-DB75-4A25-BB4A-CB1BCC623986}" type="pres">
      <dgm:prSet presAssocID="{B115F27E-576F-4377-9795-7F694F112452}" presName="circ2" presStyleLbl="vennNode1" presStyleIdx="1" presStyleCnt="3"/>
      <dgm:spPr/>
    </dgm:pt>
    <dgm:pt modelId="{A7D35537-7A23-4E80-8B01-471139CB8ED6}" type="pres">
      <dgm:prSet presAssocID="{B115F27E-576F-4377-9795-7F694F112452}" presName="circ2Tx" presStyleLbl="revTx" presStyleIdx="0" presStyleCnt="0">
        <dgm:presLayoutVars>
          <dgm:chMax val="0"/>
          <dgm:chPref val="0"/>
          <dgm:bulletEnabled val="1"/>
        </dgm:presLayoutVars>
      </dgm:prSet>
      <dgm:spPr/>
    </dgm:pt>
    <dgm:pt modelId="{3419FDDD-3061-4E58-A7FA-1655EF6085DB}" type="pres">
      <dgm:prSet presAssocID="{67090BCD-9CF3-488D-A6CD-5A1017173D62}" presName="circ3" presStyleLbl="vennNode1" presStyleIdx="2" presStyleCnt="3"/>
      <dgm:spPr/>
    </dgm:pt>
    <dgm:pt modelId="{56B6F35C-0870-432F-8E8A-B801E30BD880}" type="pres">
      <dgm:prSet presAssocID="{67090BCD-9CF3-488D-A6CD-5A1017173D62}" presName="circ3Tx" presStyleLbl="revTx" presStyleIdx="0" presStyleCnt="0">
        <dgm:presLayoutVars>
          <dgm:chMax val="0"/>
          <dgm:chPref val="0"/>
          <dgm:bulletEnabled val="1"/>
        </dgm:presLayoutVars>
      </dgm:prSet>
      <dgm:spPr/>
    </dgm:pt>
  </dgm:ptLst>
  <dgm:cxnLst>
    <dgm:cxn modelId="{13105A08-9E91-4F9E-97E1-827C55F32AE5}" srcId="{687F3287-5E11-4B2E-ABE7-EE5220C3C59C}" destId="{F91A9AC4-EA5E-4370-A88A-41743C26060A}" srcOrd="0" destOrd="0" parTransId="{F4824574-3E43-4636-8D1E-335615DD806E}" sibTransId="{E91DC144-0E50-4F02-A0B5-BDAFA3670BF3}"/>
    <dgm:cxn modelId="{2AD99640-C34C-486D-9BBF-FECD826BB064}" type="presOf" srcId="{67090BCD-9CF3-488D-A6CD-5A1017173D62}" destId="{3419FDDD-3061-4E58-A7FA-1655EF6085DB}" srcOrd="0" destOrd="0" presId="urn:microsoft.com/office/officeart/2005/8/layout/venn1"/>
    <dgm:cxn modelId="{4F6EF068-9D6C-40EF-9C7D-FE7EDBB7653B}" type="presOf" srcId="{B115F27E-576F-4377-9795-7F694F112452}" destId="{A7D35537-7A23-4E80-8B01-471139CB8ED6}" srcOrd="1" destOrd="0" presId="urn:microsoft.com/office/officeart/2005/8/layout/venn1"/>
    <dgm:cxn modelId="{AB4FDF70-3E06-4396-880D-939A9DD5776D}" type="presOf" srcId="{B115F27E-576F-4377-9795-7F694F112452}" destId="{8FD2FDD1-DB75-4A25-BB4A-CB1BCC623986}" srcOrd="0" destOrd="0" presId="urn:microsoft.com/office/officeart/2005/8/layout/venn1"/>
    <dgm:cxn modelId="{C81F4399-9F23-4560-A984-F96F404F250B}" srcId="{687F3287-5E11-4B2E-ABE7-EE5220C3C59C}" destId="{B115F27E-576F-4377-9795-7F694F112452}" srcOrd="1" destOrd="0" parTransId="{927A6292-A67A-4703-811B-DCD2D02ED3F7}" sibTransId="{E0870D3E-C8AF-47FC-BE2D-4046C29EF3AB}"/>
    <dgm:cxn modelId="{05499E9F-41B0-4639-AF6F-E09ADF5AEEBE}" type="presOf" srcId="{F91A9AC4-EA5E-4370-A88A-41743C26060A}" destId="{22778BB9-31F3-4C6D-85DA-EBC75FBFB907}" srcOrd="0" destOrd="0" presId="urn:microsoft.com/office/officeart/2005/8/layout/venn1"/>
    <dgm:cxn modelId="{D460AEA4-8A71-4B29-9103-7BECBB4AC5F3}" type="presOf" srcId="{687F3287-5E11-4B2E-ABE7-EE5220C3C59C}" destId="{3CFEF72D-C5E4-43A5-9312-A25AF2B3BCA9}" srcOrd="0" destOrd="0" presId="urn:microsoft.com/office/officeart/2005/8/layout/venn1"/>
    <dgm:cxn modelId="{E62423E0-46D1-40F6-932A-C84B30E297CE}" srcId="{687F3287-5E11-4B2E-ABE7-EE5220C3C59C}" destId="{67090BCD-9CF3-488D-A6CD-5A1017173D62}" srcOrd="2" destOrd="0" parTransId="{25C05082-0D9F-43E9-9568-90D855FCC7F7}" sibTransId="{009E2134-0F99-4069-9833-2638B1593A98}"/>
    <dgm:cxn modelId="{54C7C4E8-A099-4487-A38E-9DD4034E70FC}" type="presOf" srcId="{F91A9AC4-EA5E-4370-A88A-41743C26060A}" destId="{296F9197-9F05-4268-8886-CBBF92BFAE63}" srcOrd="1" destOrd="0" presId="urn:microsoft.com/office/officeart/2005/8/layout/venn1"/>
    <dgm:cxn modelId="{3CD5CEF8-45C4-43BF-B3AD-A740D73AD30D}" type="presOf" srcId="{67090BCD-9CF3-488D-A6CD-5A1017173D62}" destId="{56B6F35C-0870-432F-8E8A-B801E30BD880}" srcOrd="1" destOrd="0" presId="urn:microsoft.com/office/officeart/2005/8/layout/venn1"/>
    <dgm:cxn modelId="{B5C4C342-6F96-497C-8F21-0C06C97C5624}" type="presParOf" srcId="{3CFEF72D-C5E4-43A5-9312-A25AF2B3BCA9}" destId="{22778BB9-31F3-4C6D-85DA-EBC75FBFB907}" srcOrd="0" destOrd="0" presId="urn:microsoft.com/office/officeart/2005/8/layout/venn1"/>
    <dgm:cxn modelId="{0AB5E97E-49C0-4FFF-BDAD-BBCF30F8CF1C}" type="presParOf" srcId="{3CFEF72D-C5E4-43A5-9312-A25AF2B3BCA9}" destId="{296F9197-9F05-4268-8886-CBBF92BFAE63}" srcOrd="1" destOrd="0" presId="urn:microsoft.com/office/officeart/2005/8/layout/venn1"/>
    <dgm:cxn modelId="{CE71C736-0894-4186-A614-C80385AD6D88}" type="presParOf" srcId="{3CFEF72D-C5E4-43A5-9312-A25AF2B3BCA9}" destId="{8FD2FDD1-DB75-4A25-BB4A-CB1BCC623986}" srcOrd="2" destOrd="0" presId="urn:microsoft.com/office/officeart/2005/8/layout/venn1"/>
    <dgm:cxn modelId="{62718C46-E004-4AEB-80F1-77B5AA3C6B2E}" type="presParOf" srcId="{3CFEF72D-C5E4-43A5-9312-A25AF2B3BCA9}" destId="{A7D35537-7A23-4E80-8B01-471139CB8ED6}" srcOrd="3" destOrd="0" presId="urn:microsoft.com/office/officeart/2005/8/layout/venn1"/>
    <dgm:cxn modelId="{0F9B26A6-DD1A-40D9-82B6-BB119F84B1D2}" type="presParOf" srcId="{3CFEF72D-C5E4-43A5-9312-A25AF2B3BCA9}" destId="{3419FDDD-3061-4E58-A7FA-1655EF6085DB}" srcOrd="4" destOrd="0" presId="urn:microsoft.com/office/officeart/2005/8/layout/venn1"/>
    <dgm:cxn modelId="{E37DE33C-ABCE-43C3-974E-6A157D4BF581}" type="presParOf" srcId="{3CFEF72D-C5E4-43A5-9312-A25AF2B3BCA9}" destId="{56B6F35C-0870-432F-8E8A-B801E30BD880}"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7F3287-5E11-4B2E-ABE7-EE5220C3C59C}" type="doc">
      <dgm:prSet loTypeId="urn:microsoft.com/office/officeart/2005/8/layout/venn1" loCatId="relationship" qsTypeId="urn:microsoft.com/office/officeart/2005/8/quickstyle/simple1" qsCatId="simple" csTypeId="urn:microsoft.com/office/officeart/2005/8/colors/accent1_2" csCatId="accent1" phldr="1"/>
      <dgm:spPr/>
    </dgm:pt>
    <dgm:pt modelId="{3CFEF72D-C5E4-43A5-9312-A25AF2B3BCA9}" type="pres">
      <dgm:prSet presAssocID="{687F3287-5E11-4B2E-ABE7-EE5220C3C59C}" presName="compositeShape" presStyleCnt="0">
        <dgm:presLayoutVars>
          <dgm:chMax val="7"/>
          <dgm:dir/>
          <dgm:resizeHandles val="exact"/>
        </dgm:presLayoutVars>
      </dgm:prSet>
      <dgm:spPr/>
    </dgm:pt>
  </dgm:ptLst>
  <dgm:cxnLst>
    <dgm:cxn modelId="{D460AEA4-8A71-4B29-9103-7BECBB4AC5F3}" type="presOf" srcId="{687F3287-5E11-4B2E-ABE7-EE5220C3C59C}" destId="{3CFEF72D-C5E4-43A5-9312-A25AF2B3BCA9}" srcOrd="0" destOrd="0" presId="urn:microsoft.com/office/officeart/2005/8/layout/ven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78BB9-31F3-4C6D-85DA-EBC75FBFB907}">
      <dsp:nvSpPr>
        <dsp:cNvPr id="0" name=""/>
        <dsp:cNvSpPr/>
      </dsp:nvSpPr>
      <dsp:spPr>
        <a:xfrm>
          <a:off x="1310987" y="55474"/>
          <a:ext cx="2662777" cy="266277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People</a:t>
          </a:r>
        </a:p>
      </dsp:txBody>
      <dsp:txXfrm>
        <a:off x="1666024" y="521460"/>
        <a:ext cx="1952703" cy="1198249"/>
      </dsp:txXfrm>
    </dsp:sp>
    <dsp:sp modelId="{8FD2FDD1-DB75-4A25-BB4A-CB1BCC623986}">
      <dsp:nvSpPr>
        <dsp:cNvPr id="0" name=""/>
        <dsp:cNvSpPr/>
      </dsp:nvSpPr>
      <dsp:spPr>
        <a:xfrm>
          <a:off x="2271806" y="1719710"/>
          <a:ext cx="2662777" cy="266277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Products</a:t>
          </a:r>
        </a:p>
      </dsp:txBody>
      <dsp:txXfrm>
        <a:off x="3086172" y="2407594"/>
        <a:ext cx="1597666" cy="1464527"/>
      </dsp:txXfrm>
    </dsp:sp>
    <dsp:sp modelId="{3419FDDD-3061-4E58-A7FA-1655EF6085DB}">
      <dsp:nvSpPr>
        <dsp:cNvPr id="0" name=""/>
        <dsp:cNvSpPr/>
      </dsp:nvSpPr>
      <dsp:spPr>
        <a:xfrm>
          <a:off x="350168" y="1719710"/>
          <a:ext cx="2662777" cy="266277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Process</a:t>
          </a:r>
        </a:p>
      </dsp:txBody>
      <dsp:txXfrm>
        <a:off x="600913" y="2407594"/>
        <a:ext cx="1597666" cy="1464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9/30/2018</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9/30/2018</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a:t>People </a:t>
            </a:r>
            <a:r>
              <a:rPr lang="en-US" dirty="0"/>
              <a:t>following a process enabled by products to deliver value to end users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698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YAML is a 1</a:t>
            </a:r>
            <a:r>
              <a:rPr lang="en-US" baseline="30000" dirty="0"/>
              <a:t>st</a:t>
            </a:r>
            <a:r>
              <a:rPr lang="en-US" dirty="0"/>
              <a:t>-class citizen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516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https://docs.microsoft.com/azure/devops/pipelines/agents/hosted?view=vsts&amp;tabs=yaml</a:t>
            </a:r>
          </a:p>
          <a:p>
            <a:pPr marL="285750" indent="-285750">
              <a:buFontTx/>
              <a:buChar char="-"/>
            </a:pPr>
            <a:endParaRPr lang="en-US" dirty="0"/>
          </a:p>
          <a:p>
            <a:pPr marL="285750" indent="-285750">
              <a:buFontTx/>
              <a:buChar char="-"/>
            </a:pPr>
            <a:r>
              <a:rPr lang="en-US" dirty="0"/>
              <a:t>https://github.com/Microsoft/azure-pipelines-image-generation/blob/master/images/win/Vs2017-Server2016-Readme.md</a:t>
            </a:r>
          </a:p>
          <a:p>
            <a:pPr marL="0" indent="0">
              <a:buFontTx/>
              <a:buNone/>
            </a:pPr>
            <a:r>
              <a:rPr lang="en-US" dirty="0"/>
              <a:t>	- Latest .NET Core components installed:</a:t>
            </a:r>
          </a:p>
          <a:p>
            <a:pPr marL="0" indent="0">
              <a:buFontTx/>
              <a:buNone/>
            </a:pPr>
            <a:r>
              <a:rPr lang="en-US" dirty="0"/>
              <a:t>		- 2.1.2 runtime</a:t>
            </a:r>
          </a:p>
          <a:p>
            <a:pPr marL="0" indent="0">
              <a:buFontTx/>
              <a:buNone/>
            </a:pPr>
            <a:r>
              <a:rPr lang="en-US" dirty="0"/>
              <a:t>		- 2.1.400 SDK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2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375906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690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427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79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79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 low bus factor of 1 represents a single point of failure within the team.”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6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7</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&amp; release tasks in marketplace to support your needs</a:t>
            </a:r>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208140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Install GitHub App in repo</a:t>
            </a:r>
          </a:p>
          <a:p>
            <a:pPr marL="285750" indent="-285750">
              <a:buFontTx/>
              <a:buChar char="-"/>
            </a:pPr>
            <a:r>
              <a:rPr lang="en-US" dirty="0"/>
              <a:t>Build activity visible on Checks tab of PR</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337716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87904-88DE-4022-A424-ACD2E6FC17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450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7054558"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8"/>
            <a:ext cx="705455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pic>
        <p:nvPicPr>
          <p:cNvPr id="7" name="Picture 6">
            <a:extLst>
              <a:ext uri="{FF2B5EF4-FFF2-40B4-BE49-F238E27FC236}">
                <a16:creationId xmlns:a16="http://schemas.microsoft.com/office/drawing/2014/main" id="{BD3B56DE-35B4-4011-AD7D-3475F2DB86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8050" y="2590884"/>
            <a:ext cx="5458946" cy="4270989"/>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3160E-2579-4584-9765-DC1BA0B358F9}" type="datetimeFigureOut">
              <a:rPr lang="en-US" smtClean="0"/>
              <a:t>9/30/2018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35928804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2072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2072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C3160E-2579-4584-9765-DC1BA0B358F9}" type="datetimeFigureOut">
              <a:rPr lang="en-US" smtClean="0"/>
              <a:t>9/30/2018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CE71B6-810B-4E00-9712-EF79E9AB3E99}" type="slidenum">
              <a:rPr lang="en-US" smtClean="0"/>
              <a:t>‹#›</a:t>
            </a:fld>
            <a:endParaRPr lang="en-US"/>
          </a:p>
        </p:txBody>
      </p:sp>
    </p:spTree>
    <p:extLst>
      <p:ext uri="{BB962C8B-B14F-4D97-AF65-F5344CB8AC3E}">
        <p14:creationId xmlns:p14="http://schemas.microsoft.com/office/powerpoint/2010/main" val="74068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 id="2147483904" r:id="rId27"/>
    <p:sldLayoutId id="2147483905" r:id="rId28"/>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6.png"/><Relationship Id="rId4" Type="http://schemas.openxmlformats.org/officeDocument/2006/relationships/diagramData" Target="../diagrams/data2.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5.sv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image" Target="../media/image49.png"/><Relationship Id="rId7" Type="http://schemas.openxmlformats.org/officeDocument/2006/relationships/image" Target="../media/image38.png"/><Relationship Id="rId12" Type="http://schemas.openxmlformats.org/officeDocument/2006/relationships/image" Target="../media/image22.png"/><Relationship Id="rId17"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5.xml"/><Relationship Id="rId6" Type="http://schemas.openxmlformats.org/officeDocument/2006/relationships/image" Target="../media/image37.png"/><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43.png"/><Relationship Id="rId10" Type="http://schemas.openxmlformats.org/officeDocument/2006/relationships/image" Target="../media/image19.png"/><Relationship Id="rId19"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40.png"/><Relationship Id="rId14" Type="http://schemas.openxmlformats.org/officeDocument/2006/relationships/image" Target="../media/image42.png"/><Relationship Id="rId22"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3F78-5F4E-4236-A124-F949734A3418}"/>
              </a:ext>
            </a:extLst>
          </p:cNvPr>
          <p:cNvSpPr>
            <a:spLocks noGrp="1"/>
          </p:cNvSpPr>
          <p:nvPr>
            <p:ph type="title"/>
          </p:nvPr>
        </p:nvSpPr>
        <p:spPr/>
        <p:txBody>
          <a:bodyPr/>
          <a:lstStyle/>
          <a:p>
            <a:r>
              <a:rPr lang="en-US" dirty="0"/>
              <a:t>DevOps in the Cloud</a:t>
            </a:r>
            <a:br>
              <a:rPr lang="en-US" dirty="0"/>
            </a:br>
            <a:r>
              <a:rPr lang="en-US" dirty="0"/>
              <a:t>for the .NET Developer</a:t>
            </a:r>
          </a:p>
        </p:txBody>
      </p:sp>
      <p:sp>
        <p:nvSpPr>
          <p:cNvPr id="3" name="Text Placeholder 2">
            <a:extLst>
              <a:ext uri="{FF2B5EF4-FFF2-40B4-BE49-F238E27FC236}">
                <a16:creationId xmlns:a16="http://schemas.microsoft.com/office/drawing/2014/main" id="{BB213DEB-BA8A-4937-84EE-6597E058DA71}"/>
              </a:ext>
            </a:extLst>
          </p:cNvPr>
          <p:cNvSpPr>
            <a:spLocks noGrp="1"/>
          </p:cNvSpPr>
          <p:nvPr>
            <p:ph type="body" sz="quarter" idx="12"/>
          </p:nvPr>
        </p:nvSpPr>
        <p:spPr/>
        <p:txBody>
          <a:bodyPr/>
          <a:lstStyle/>
          <a:p>
            <a:r>
              <a:rPr lang="en-GB" b="1" dirty="0"/>
              <a:t>Scott Addie</a:t>
            </a:r>
          </a:p>
          <a:p>
            <a:r>
              <a:rPr lang="en-GB" dirty="0"/>
              <a:t>Senior Content Developer</a:t>
            </a:r>
          </a:p>
          <a:p>
            <a:r>
              <a:rPr lang="en-GB" dirty="0"/>
              <a:t>@</a:t>
            </a:r>
            <a:r>
              <a:rPr lang="en-GB" dirty="0" err="1"/>
              <a:t>Scott_Addie</a:t>
            </a:r>
            <a:endParaRPr lang="en-US" dirty="0"/>
          </a:p>
        </p:txBody>
      </p:sp>
    </p:spTree>
    <p:extLst>
      <p:ext uri="{BB962C8B-B14F-4D97-AF65-F5344CB8AC3E}">
        <p14:creationId xmlns:p14="http://schemas.microsoft.com/office/powerpoint/2010/main" val="211061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4"/>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908305"/>
            <a:ext cx="5115222" cy="2310759"/>
          </a:xfrm>
        </p:spPr>
        <p:txBody>
          <a:bodyPr/>
          <a:lstStyle/>
          <a:p>
            <a:pPr>
              <a:lnSpc>
                <a:spcPct val="100000"/>
              </a:lnSpc>
            </a:pPr>
            <a:r>
              <a:rPr lang="en-GB" dirty="0"/>
              <a:t>Azure Pipelines available now to any developer from the GitHub Marketplace</a:t>
            </a:r>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7128" y="1117719"/>
            <a:ext cx="2368120" cy="1968500"/>
          </a:xfrm>
          <a:prstGeom prst="rect">
            <a:avLst/>
          </a:prstGeom>
        </p:spPr>
      </p:pic>
      <p:sp>
        <p:nvSpPr>
          <p:cNvPr id="10" name="Text Placeholder 3">
            <a:extLst>
              <a:ext uri="{FF2B5EF4-FFF2-40B4-BE49-F238E27FC236}">
                <a16:creationId xmlns:a16="http://schemas.microsoft.com/office/drawing/2014/main" id="{98CEB33D-AEB9-4D3A-9A0C-9861587B8483}"/>
              </a:ext>
            </a:extLst>
          </p:cNvPr>
          <p:cNvSpPr txBox="1">
            <a:spLocks/>
          </p:cNvSpPr>
          <p:nvPr/>
        </p:nvSpPr>
        <p:spPr>
          <a:xfrm>
            <a:off x="989927" y="5652948"/>
            <a:ext cx="490051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github.com/marketplace/azure-pipelines</a:t>
            </a:r>
          </a:p>
        </p:txBody>
      </p:sp>
      <p:sp>
        <p:nvSpPr>
          <p:cNvPr id="12" name="Oval 11">
            <a:extLst>
              <a:ext uri="{FF2B5EF4-FFF2-40B4-BE49-F238E27FC236}">
                <a16:creationId xmlns:a16="http://schemas.microsoft.com/office/drawing/2014/main" id="{26E0C341-A0F4-4F6F-B4FF-5446E898F5FF}"/>
              </a:ext>
              <a:ext uri="{C183D7F6-B498-43B3-948B-1728B52AA6E4}">
                <adec:decorative xmlns:adec="http://schemas.microsoft.com/office/drawing/2017/decorative" val="1"/>
              </a:ext>
            </a:extLst>
          </p:cNvPr>
          <p:cNvSpPr/>
          <p:nvPr/>
        </p:nvSpPr>
        <p:spPr bwMode="auto">
          <a:xfrm>
            <a:off x="408037" y="559064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1AF2E5F-77B8-4DBC-AB5C-90520E4D5E5A}"/>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01E2B3F0-B338-43B6-9905-D1902F1CC38B}"/>
              </a:ext>
            </a:extLst>
          </p:cNvPr>
          <p:cNvSpPr>
            <a:spLocks noGrp="1"/>
          </p:cNvSpPr>
          <p:nvPr>
            <p:ph type="title"/>
          </p:nvPr>
        </p:nvSpPr>
        <p:spPr/>
        <p:txBody>
          <a:bodyPr/>
          <a:lstStyle/>
          <a:p>
            <a:r>
              <a:rPr lang="en-US" dirty="0"/>
              <a:t>GitHub integration</a:t>
            </a:r>
          </a:p>
        </p:txBody>
      </p:sp>
      <p:pic>
        <p:nvPicPr>
          <p:cNvPr id="1026" name="Picture 2" descr="Azure Pipelines integration with GitHub screenshot">
            <a:extLst>
              <a:ext uri="{FF2B5EF4-FFF2-40B4-BE49-F238E27FC236}">
                <a16:creationId xmlns:a16="http://schemas.microsoft.com/office/drawing/2014/main" id="{0BF6BBFE-1F73-4E80-8129-15AC93338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 y="1142881"/>
            <a:ext cx="807720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7001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pipeline</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3483005"/>
          </a:xfrm>
        </p:spPr>
        <p:txBody>
          <a:bodyPr/>
          <a:lstStyle/>
          <a:p>
            <a:r>
              <a:rPr lang="en-US" dirty="0"/>
              <a:t>No knowledge of environments</a:t>
            </a:r>
          </a:p>
          <a:p>
            <a:r>
              <a:rPr lang="en-US" dirty="0"/>
              <a:t>Build once, deploy anywhere</a:t>
            </a:r>
          </a:p>
          <a:p>
            <a:r>
              <a:rPr lang="en-US" dirty="0"/>
              <a:t>Run unit tests &amp; publish outcome</a:t>
            </a:r>
          </a:p>
          <a:p>
            <a:r>
              <a:rPr lang="en-US" dirty="0"/>
              <a:t>Analyze code coverage</a:t>
            </a:r>
          </a:p>
          <a:p>
            <a:r>
              <a:rPr lang="en-US" dirty="0"/>
              <a:t>Package up artifacts</a:t>
            </a:r>
          </a:p>
          <a:p>
            <a:r>
              <a:rPr lang="en-US" dirty="0"/>
              <a:t>Use UI or YAML</a:t>
            </a:r>
          </a:p>
        </p:txBody>
      </p:sp>
      <p:pic>
        <p:nvPicPr>
          <p:cNvPr id="3" name="Picture 2">
            <a:extLst>
              <a:ext uri="{FF2B5EF4-FFF2-40B4-BE49-F238E27FC236}">
                <a16:creationId xmlns:a16="http://schemas.microsoft.com/office/drawing/2014/main" id="{8C408737-3C4D-4AD3-823C-EC29EF86F7E6}"/>
              </a:ext>
            </a:extLst>
          </p:cNvPr>
          <p:cNvPicPr>
            <a:picLocks noChangeAspect="1"/>
          </p:cNvPicPr>
          <p:nvPr/>
        </p:nvPicPr>
        <p:blipFill>
          <a:blip r:embed="rId3"/>
          <a:stretch>
            <a:fillRect/>
          </a:stretch>
        </p:blipFill>
        <p:spPr>
          <a:xfrm>
            <a:off x="6712800" y="444500"/>
            <a:ext cx="5277587" cy="59063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112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pipeline construction</a:t>
            </a:r>
          </a:p>
        </p:txBody>
      </p:sp>
      <p:pic>
        <p:nvPicPr>
          <p:cNvPr id="7" name="Content Placeholder 6">
            <a:extLst>
              <a:ext uri="{FF2B5EF4-FFF2-40B4-BE49-F238E27FC236}">
                <a16:creationId xmlns:a16="http://schemas.microsoft.com/office/drawing/2014/main" id="{34BF2584-6514-49B3-A142-035B8BAF7748}"/>
              </a:ext>
            </a:extLst>
          </p:cNvPr>
          <p:cNvPicPr>
            <a:picLocks noGrp="1" noChangeAspect="1"/>
          </p:cNvPicPr>
          <p:nvPr>
            <p:ph idx="1"/>
          </p:nvPr>
        </p:nvPicPr>
        <p:blipFill>
          <a:blip r:embed="rId3"/>
          <a:stretch>
            <a:fillRect/>
          </a:stretch>
        </p:blipFill>
        <p:spPr>
          <a:xfrm>
            <a:off x="434975" y="1199781"/>
            <a:ext cx="7108111" cy="4994206"/>
          </a:xfrm>
          <a:prstGeom prst="rect">
            <a:avLst/>
          </a:prstGeom>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E7D9E850-9297-46FB-BE55-3D25173A066D}"/>
              </a:ext>
            </a:extLst>
          </p:cNvPr>
          <p:cNvSpPr/>
          <p:nvPr/>
        </p:nvSpPr>
        <p:spPr>
          <a:xfrm>
            <a:off x="475967" y="3082870"/>
            <a:ext cx="1102558" cy="4304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2" name="Rectangle 11">
            <a:extLst>
              <a:ext uri="{FF2B5EF4-FFF2-40B4-BE49-F238E27FC236}">
                <a16:creationId xmlns:a16="http://schemas.microsoft.com/office/drawing/2014/main" id="{9582BE3B-F494-47B6-AA97-8B1644AA8FBD}"/>
              </a:ext>
            </a:extLst>
          </p:cNvPr>
          <p:cNvSpPr/>
          <p:nvPr/>
        </p:nvSpPr>
        <p:spPr>
          <a:xfrm>
            <a:off x="2886473" y="3187061"/>
            <a:ext cx="2910972" cy="135195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cxnSp>
        <p:nvCxnSpPr>
          <p:cNvPr id="14" name="Straight Connector 13">
            <a:extLst>
              <a:ext uri="{FF2B5EF4-FFF2-40B4-BE49-F238E27FC236}">
                <a16:creationId xmlns:a16="http://schemas.microsoft.com/office/drawing/2014/main" id="{9355B160-76FE-45A9-B994-45C1A7C57A0C}"/>
              </a:ext>
            </a:extLst>
          </p:cNvPr>
          <p:cNvCxnSpPr>
            <a:stCxn id="10" idx="3"/>
            <a:endCxn id="12" idx="1"/>
          </p:cNvCxnSpPr>
          <p:nvPr/>
        </p:nvCxnSpPr>
        <p:spPr>
          <a:xfrm>
            <a:off x="1578524" y="3298086"/>
            <a:ext cx="1307948" cy="56495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68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Hosted build agents</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3323987"/>
          </a:xfrm>
        </p:spPr>
        <p:txBody>
          <a:bodyPr/>
          <a:lstStyle/>
          <a:p>
            <a:r>
              <a:rPr lang="en-US" dirty="0"/>
              <a:t>No maintenance or upgrades to think about</a:t>
            </a:r>
          </a:p>
          <a:p>
            <a:r>
              <a:rPr lang="en-US" dirty="0"/>
              <a:t>5 VM images w/ .NET Core SDK preinstalled:</a:t>
            </a:r>
          </a:p>
          <a:p>
            <a:pPr lvl="1"/>
            <a:r>
              <a:rPr lang="en-US" dirty="0"/>
              <a:t>Ubuntu 16.04</a:t>
            </a:r>
          </a:p>
          <a:p>
            <a:pPr lvl="1"/>
            <a:r>
              <a:rPr lang="en-US" dirty="0"/>
              <a:t>VS 2017 on Win Server 2016</a:t>
            </a:r>
          </a:p>
          <a:p>
            <a:pPr lvl="1"/>
            <a:r>
              <a:rPr lang="en-US" dirty="0"/>
              <a:t>macOS 10.13</a:t>
            </a:r>
          </a:p>
          <a:p>
            <a:pPr lvl="1"/>
            <a:r>
              <a:rPr lang="en-US" dirty="0"/>
              <a:t>Win Server 1803 (for running Windows containers)</a:t>
            </a:r>
          </a:p>
          <a:p>
            <a:pPr lvl="1"/>
            <a:r>
              <a:rPr lang="en-US" dirty="0"/>
              <a:t>VS 2015 on Win Server 2012R2</a:t>
            </a:r>
          </a:p>
        </p:txBody>
      </p:sp>
      <p:sp>
        <p:nvSpPr>
          <p:cNvPr id="4" name="Text Placeholder 3">
            <a:extLst>
              <a:ext uri="{FF2B5EF4-FFF2-40B4-BE49-F238E27FC236}">
                <a16:creationId xmlns:a16="http://schemas.microsoft.com/office/drawing/2014/main" id="{C45579E5-DB6C-4F7A-88F1-78CD6B97EEBD}"/>
              </a:ext>
            </a:extLst>
          </p:cNvPr>
          <p:cNvSpPr txBox="1">
            <a:spLocks/>
          </p:cNvSpPr>
          <p:nvPr/>
        </p:nvSpPr>
        <p:spPr>
          <a:xfrm>
            <a:off x="989926" y="5652948"/>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github.com/Microsoft/azure-pipelines-image-generation</a:t>
            </a:r>
          </a:p>
        </p:txBody>
      </p:sp>
      <p:sp>
        <p:nvSpPr>
          <p:cNvPr id="5" name="Oval 4">
            <a:extLst>
              <a:ext uri="{FF2B5EF4-FFF2-40B4-BE49-F238E27FC236}">
                <a16:creationId xmlns:a16="http://schemas.microsoft.com/office/drawing/2014/main" id="{DD2D9A0C-6659-4D74-9515-49A24DEB34E5}"/>
              </a:ext>
              <a:ext uri="{C183D7F6-B498-43B3-948B-1728B52AA6E4}">
                <adec:decorative xmlns:adec="http://schemas.microsoft.com/office/drawing/2017/decorative" val="1"/>
              </a:ext>
            </a:extLst>
          </p:cNvPr>
          <p:cNvSpPr/>
          <p:nvPr/>
        </p:nvSpPr>
        <p:spPr bwMode="auto">
          <a:xfrm>
            <a:off x="408037" y="559064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6899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7BB28F-D4C0-4848-933D-BB7F62C167DC}"/>
              </a:ext>
            </a:extLst>
          </p:cNvPr>
          <p:cNvSpPr/>
          <p:nvPr/>
        </p:nvSpPr>
        <p:spPr bwMode="auto">
          <a:xfrm>
            <a:off x="7750006" y="398651"/>
            <a:ext cx="4248319" cy="2078778"/>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Self-hosted build agents</a:t>
            </a: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1"/>
          </p:nvPr>
        </p:nvSpPr>
        <p:spPr>
          <a:xfrm>
            <a:off x="434975" y="1318691"/>
            <a:ext cx="5667374" cy="2624741"/>
          </a:xfrm>
        </p:spPr>
        <p:txBody>
          <a:bodyPr/>
          <a:lstStyle/>
          <a:p>
            <a:pPr marL="457200" indent="-457200">
              <a:buFont typeface="Arial" panose="020B0604020202020204" pitchFamily="34" charset="0"/>
              <a:buChar char="•"/>
            </a:pPr>
            <a:r>
              <a:rPr lang="en-US" dirty="0"/>
              <a:t>Ideal if you require custom build pre-requisites, control vendor license keys </a:t>
            </a:r>
            <a:r>
              <a:rPr lang="en-US" dirty="0" err="1"/>
              <a:t>etc</a:t>
            </a:r>
            <a:endParaRPr lang="en-US" dirty="0"/>
          </a:p>
          <a:p>
            <a:pPr marL="457200" indent="-457200">
              <a:buFont typeface="Arial" panose="020B0604020202020204" pitchFamily="34" charset="0"/>
              <a:buChar char="•"/>
            </a:pPr>
            <a:r>
              <a:rPr lang="en-GB" dirty="0"/>
              <a:t>C</a:t>
            </a:r>
            <a:r>
              <a:rPr lang="en-US" dirty="0"/>
              <a:t>an create in cloud or on-prem</a:t>
            </a:r>
          </a:p>
          <a:p>
            <a:pPr marL="457200" indent="-457200">
              <a:buFont typeface="Arial" panose="020B0604020202020204" pitchFamily="34" charset="0"/>
              <a:buChar char="•"/>
            </a:pPr>
            <a:r>
              <a:rPr lang="en-GB" dirty="0"/>
              <a:t>Can also d</a:t>
            </a:r>
            <a:r>
              <a:rPr lang="en-US" dirty="0" err="1"/>
              <a:t>eploy</a:t>
            </a:r>
            <a:r>
              <a:rPr lang="en-US" dirty="0"/>
              <a:t> to on-prem servers from Azure DevOps</a:t>
            </a:r>
          </a:p>
          <a:p>
            <a:pPr marL="457200" indent="-457200">
              <a:buFont typeface="Arial" panose="020B0604020202020204" pitchFamily="34" charset="0"/>
              <a:buChar char="•"/>
            </a:pPr>
            <a:r>
              <a:rPr lang="en-GB" dirty="0"/>
              <a:t>C</a:t>
            </a:r>
            <a:r>
              <a:rPr lang="en-US" dirty="0"/>
              <a:t>an use deployment groups to dynamically provision to target deployment group types</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45128" y="6559056"/>
            <a:ext cx="11553197" cy="96950"/>
            <a:chOff x="445128" y="6559056"/>
            <a:chExt cx="11553197" cy="96950"/>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Graphic 12" descr="Azure DevOps">
            <a:extLst>
              <a:ext uri="{FF2B5EF4-FFF2-40B4-BE49-F238E27FC236}">
                <a16:creationId xmlns:a16="http://schemas.microsoft.com/office/drawing/2014/main" id="{C98B7AFC-B6BF-4686-8564-52878EE1D5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0475" y="723921"/>
            <a:ext cx="2293715" cy="360000"/>
          </a:xfrm>
          <a:prstGeom prst="rect">
            <a:avLst/>
          </a:prstGeom>
        </p:spPr>
      </p:pic>
      <p:pic>
        <p:nvPicPr>
          <p:cNvPr id="14" name="Graphic 13">
            <a:extLst>
              <a:ext uri="{FF2B5EF4-FFF2-40B4-BE49-F238E27FC236}">
                <a16:creationId xmlns:a16="http://schemas.microsoft.com/office/drawing/2014/main" id="{ED065BA7-1DAB-429B-AE28-35E6BDCA5A41}"/>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6409" y="611371"/>
            <a:ext cx="480426" cy="480426"/>
          </a:xfrm>
          <a:prstGeom prst="rect">
            <a:avLst/>
          </a:prstGeom>
        </p:spPr>
      </p:pic>
      <p:sp>
        <p:nvSpPr>
          <p:cNvPr id="9" name="Rectangle 8">
            <a:extLst>
              <a:ext uri="{FF2B5EF4-FFF2-40B4-BE49-F238E27FC236}">
                <a16:creationId xmlns:a16="http://schemas.microsoft.com/office/drawing/2014/main" id="{BF0708ED-4504-4849-AF60-0BC5324EC803}"/>
              </a:ext>
            </a:extLst>
          </p:cNvPr>
          <p:cNvSpPr/>
          <p:nvPr/>
        </p:nvSpPr>
        <p:spPr bwMode="auto">
          <a:xfrm>
            <a:off x="8000858" y="1512145"/>
            <a:ext cx="1666959" cy="56261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lumMod val="50000"/>
                    <a:lumOff val="50000"/>
                  </a:schemeClr>
                </a:solidFill>
                <a:ea typeface="Segoe UI" pitchFamily="34" charset="0"/>
                <a:cs typeface="Segoe UI" pitchFamily="34" charset="0"/>
              </a:rPr>
              <a:t>Default</a:t>
            </a:r>
            <a:endParaRPr lang="en-US" sz="1600" dirty="0" err="1">
              <a:solidFill>
                <a:schemeClr val="tx1">
                  <a:lumMod val="50000"/>
                  <a:lumOff val="50000"/>
                </a:schemeClr>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A26C41F-350C-467C-B353-FB7D9860F2A9}"/>
              </a:ext>
            </a:extLst>
          </p:cNvPr>
          <p:cNvSpPr/>
          <p:nvPr/>
        </p:nvSpPr>
        <p:spPr bwMode="auto">
          <a:xfrm>
            <a:off x="10031003" y="1494466"/>
            <a:ext cx="1666959" cy="56261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lumMod val="50000"/>
                    <a:lumOff val="50000"/>
                  </a:schemeClr>
                </a:solidFill>
                <a:ea typeface="Segoe UI" pitchFamily="34" charset="0"/>
                <a:cs typeface="Segoe UI" pitchFamily="34" charset="0"/>
              </a:rPr>
              <a:t>Hosted</a:t>
            </a:r>
            <a:endParaRPr lang="en-US" sz="1600" dirty="0" err="1">
              <a:solidFill>
                <a:schemeClr val="tx1">
                  <a:lumMod val="50000"/>
                  <a:lumOff val="50000"/>
                </a:schemeClr>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2D1201A9-96E0-483B-9E44-5D1A81038268}"/>
              </a:ext>
            </a:extLst>
          </p:cNvPr>
          <p:cNvGrpSpPr/>
          <p:nvPr/>
        </p:nvGrpSpPr>
        <p:grpSpPr>
          <a:xfrm>
            <a:off x="9584726" y="2802699"/>
            <a:ext cx="2413599" cy="868434"/>
            <a:chOff x="9354393" y="2716338"/>
            <a:chExt cx="2413599" cy="868434"/>
          </a:xfrm>
        </p:grpSpPr>
        <p:sp>
          <p:nvSpPr>
            <p:cNvPr id="10" name="Rectangle 9">
              <a:extLst>
                <a:ext uri="{FF2B5EF4-FFF2-40B4-BE49-F238E27FC236}">
                  <a16:creationId xmlns:a16="http://schemas.microsoft.com/office/drawing/2014/main" id="{CBBA4E8B-2419-437E-B7F6-1727A13F4659}"/>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Microsoft Hosted Agents</a:t>
              </a:r>
              <a:endParaRPr lang="en-US" sz="1400" dirty="0" err="1">
                <a:solidFill>
                  <a:schemeClr val="tx1">
                    <a:lumMod val="50000"/>
                    <a:lumOff val="50000"/>
                  </a:schemeClr>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FD507F9-F98C-4D7D-9C72-AACBF3AD93CE}"/>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3FCECBF7-62E4-4DA8-862C-0D581CEC620F}"/>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606713F-45FB-48EF-9179-F6A7BDD08A48}"/>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6E9B2A1-0DA6-4494-86F7-15B11115048E}"/>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 name="Straight Connector 29">
            <a:extLst>
              <a:ext uri="{FF2B5EF4-FFF2-40B4-BE49-F238E27FC236}">
                <a16:creationId xmlns:a16="http://schemas.microsoft.com/office/drawing/2014/main" id="{898E05F0-EFB8-46A1-905A-60A4900C6C97}"/>
              </a:ext>
            </a:extLst>
          </p:cNvPr>
          <p:cNvCxnSpPr/>
          <p:nvPr/>
        </p:nvCxnSpPr>
        <p:spPr>
          <a:xfrm flipH="1">
            <a:off x="7180179" y="4013650"/>
            <a:ext cx="4952326" cy="0"/>
          </a:xfrm>
          <a:prstGeom prst="line">
            <a:avLst/>
          </a:prstGeom>
          <a:ln w="57150">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BA77109-0BF7-421F-9F5C-C57AAA2E45EE}"/>
              </a:ext>
            </a:extLst>
          </p:cNvPr>
          <p:cNvGrpSpPr/>
          <p:nvPr/>
        </p:nvGrpSpPr>
        <p:grpSpPr>
          <a:xfrm>
            <a:off x="7750006" y="4596649"/>
            <a:ext cx="2413599" cy="868434"/>
            <a:chOff x="9354393" y="2716338"/>
            <a:chExt cx="2413599" cy="868434"/>
          </a:xfrm>
        </p:grpSpPr>
        <p:sp>
          <p:nvSpPr>
            <p:cNvPr id="32" name="Rectangle 31">
              <a:extLst>
                <a:ext uri="{FF2B5EF4-FFF2-40B4-BE49-F238E27FC236}">
                  <a16:creationId xmlns:a16="http://schemas.microsoft.com/office/drawing/2014/main" id="{64F13455-F204-4033-84C4-90B7CCDFD6F3}"/>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Self-Hosted Agents</a:t>
              </a:r>
              <a:endParaRPr lang="en-US" sz="1400" dirty="0" err="1">
                <a:solidFill>
                  <a:schemeClr val="tx1">
                    <a:lumMod val="50000"/>
                    <a:lumOff val="50000"/>
                  </a:schemeClr>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5D15CD-917D-49EB-A7DC-B3A79C0B1BC0}"/>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92B0C31C-E5D5-431A-8C17-FC54BD68250D}"/>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922F9F05-A628-48F0-8CB8-E1BEEA23AD80}"/>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CC63162-2E3E-46EF-9EE7-E48BEB746081}"/>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D36352A9-F925-4726-B357-28E495D6EC6C}"/>
              </a:ext>
            </a:extLst>
          </p:cNvPr>
          <p:cNvSpPr/>
          <p:nvPr/>
        </p:nvSpPr>
        <p:spPr bwMode="auto">
          <a:xfrm flipH="1">
            <a:off x="7750006" y="5855782"/>
            <a:ext cx="4248318"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Target on-premises environment</a:t>
            </a:r>
            <a:endParaRPr lang="en-US" sz="1400" dirty="0" err="1">
              <a:solidFill>
                <a:schemeClr val="tx1">
                  <a:lumMod val="50000"/>
                  <a:lumOff val="50000"/>
                </a:schemeClr>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D4305D64-FDD6-4831-81E4-D0E988FE9609}"/>
              </a:ext>
            </a:extLst>
          </p:cNvPr>
          <p:cNvSpPr/>
          <p:nvPr/>
        </p:nvSpPr>
        <p:spPr bwMode="auto">
          <a:xfrm>
            <a:off x="11418120"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D89ECAF6-85D2-4B43-9DBA-816D0E452F6D}"/>
              </a:ext>
            </a:extLst>
          </p:cNvPr>
          <p:cNvSpPr/>
          <p:nvPr/>
        </p:nvSpPr>
        <p:spPr bwMode="auto">
          <a:xfrm>
            <a:off x="10829533"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DF29709-1A52-4E21-9459-965B1B2058F7}"/>
              </a:ext>
            </a:extLst>
          </p:cNvPr>
          <p:cNvSpPr/>
          <p:nvPr/>
        </p:nvSpPr>
        <p:spPr bwMode="auto">
          <a:xfrm>
            <a:off x="10240949"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5021BC03-6EFD-4CD7-9218-DD2F7E6E7BF5}"/>
              </a:ext>
            </a:extLst>
          </p:cNvPr>
          <p:cNvSpPr/>
          <p:nvPr/>
        </p:nvSpPr>
        <p:spPr bwMode="auto">
          <a:xfrm>
            <a:off x="9652365"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06192A2C-5F99-4066-B8C7-EEB5D50AC335}"/>
              </a:ext>
            </a:extLst>
          </p:cNvPr>
          <p:cNvSpPr/>
          <p:nvPr/>
        </p:nvSpPr>
        <p:spPr bwMode="auto">
          <a:xfrm>
            <a:off x="9063781"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72CB0371-C53F-4DD3-ACA4-E9B72881629E}"/>
              </a:ext>
            </a:extLst>
          </p:cNvPr>
          <p:cNvSpPr/>
          <p:nvPr/>
        </p:nvSpPr>
        <p:spPr bwMode="auto">
          <a:xfrm>
            <a:off x="8475197"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502016D-7ED2-440A-AEB7-3354C631BA19}"/>
              </a:ext>
            </a:extLst>
          </p:cNvPr>
          <p:cNvSpPr/>
          <p:nvPr/>
        </p:nvSpPr>
        <p:spPr bwMode="auto">
          <a:xfrm>
            <a:off x="7886613"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18D37704-9065-4B4E-8F94-5C9BC0A879E8}"/>
              </a:ext>
            </a:extLst>
          </p:cNvPr>
          <p:cNvCxnSpPr/>
          <p:nvPr/>
        </p:nvCxnSpPr>
        <p:spPr>
          <a:xfrm flipV="1">
            <a:off x="8834337" y="2074760"/>
            <a:ext cx="0" cy="252188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A4AEE6D-FD22-4D49-ACFF-2B53E1BC1F0A}"/>
              </a:ext>
            </a:extLst>
          </p:cNvPr>
          <p:cNvCxnSpPr>
            <a:cxnSpLocks/>
            <a:stCxn id="10" idx="0"/>
          </p:cNvCxnSpPr>
          <p:nvPr/>
        </p:nvCxnSpPr>
        <p:spPr>
          <a:xfrm flipV="1">
            <a:off x="10791525" y="2074760"/>
            <a:ext cx="0" cy="72793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3B2654B-53B0-4DDD-8BDC-0EB49848029E}"/>
              </a:ext>
            </a:extLst>
          </p:cNvPr>
          <p:cNvCxnSpPr>
            <a:stCxn id="32" idx="1"/>
          </p:cNvCxnSpPr>
          <p:nvPr/>
        </p:nvCxnSpPr>
        <p:spPr>
          <a:xfrm>
            <a:off x="10163605" y="5030866"/>
            <a:ext cx="807031" cy="824916"/>
          </a:xfrm>
          <a:prstGeom prst="bentConnector2">
            <a:avLst/>
          </a:prstGeom>
          <a:ln w="50800">
            <a:solidFill>
              <a:schemeClr val="accent3">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6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2077E-4C52-4635-BE0D-6F52C32DB2B4}"/>
              </a:ext>
            </a:extLst>
          </p:cNvPr>
          <p:cNvSpPr>
            <a:spLocks noGrp="1"/>
          </p:cNvSpPr>
          <p:nvPr>
            <p:ph type="body" sz="quarter" idx="10"/>
          </p:nvPr>
        </p:nvSpPr>
        <p:spPr>
          <a:xfrm>
            <a:off x="446087" y="1137076"/>
            <a:ext cx="11567160" cy="276999"/>
          </a:xfrm>
        </p:spPr>
        <p:txBody>
          <a:bodyPr/>
          <a:lstStyle/>
          <a:p>
            <a:endParaRPr lang="en-US" dirty="0"/>
          </a:p>
        </p:txBody>
      </p:sp>
      <p:sp>
        <p:nvSpPr>
          <p:cNvPr id="2" name="Title 1"/>
          <p:cNvSpPr>
            <a:spLocks noGrp="1"/>
          </p:cNvSpPr>
          <p:nvPr>
            <p:ph type="title"/>
          </p:nvPr>
        </p:nvSpPr>
        <p:spPr/>
        <p:txBody>
          <a:bodyPr/>
          <a:lstStyle/>
          <a:p>
            <a:r>
              <a:rPr lang="en-US" dirty="0"/>
              <a:t>Unit testing &amp; code coverage</a:t>
            </a:r>
          </a:p>
        </p:txBody>
      </p:sp>
      <p:sp>
        <p:nvSpPr>
          <p:cNvPr id="22" name="Text Placeholder 21">
            <a:extLst>
              <a:ext uri="{FF2B5EF4-FFF2-40B4-BE49-F238E27FC236}">
                <a16:creationId xmlns:a16="http://schemas.microsoft.com/office/drawing/2014/main" id="{0A851E6D-F290-4AC5-A439-C77891573ED8}"/>
              </a:ext>
            </a:extLst>
          </p:cNvPr>
          <p:cNvSpPr>
            <a:spLocks noGrp="1"/>
          </p:cNvSpPr>
          <p:nvPr>
            <p:ph type="body" sz="quarter" idx="11"/>
          </p:nvPr>
        </p:nvSpPr>
        <p:spPr/>
        <p:txBody>
          <a:bodyPr/>
          <a:lstStyle/>
          <a:p>
            <a:r>
              <a:rPr lang="en-US" dirty="0">
                <a:solidFill>
                  <a:schemeClr val="tx1"/>
                </a:solidFill>
              </a:rPr>
              <a:t>Windows only</a:t>
            </a:r>
          </a:p>
          <a:p>
            <a:endParaRPr lang="en-US" dirty="0"/>
          </a:p>
          <a:p>
            <a:r>
              <a:rPr lang="en-US" dirty="0"/>
              <a:t>&gt; dotnet test</a:t>
            </a:r>
          </a:p>
        </p:txBody>
      </p:sp>
      <p:sp>
        <p:nvSpPr>
          <p:cNvPr id="23" name="Text Placeholder 22">
            <a:extLst>
              <a:ext uri="{FF2B5EF4-FFF2-40B4-BE49-F238E27FC236}">
                <a16:creationId xmlns:a16="http://schemas.microsoft.com/office/drawing/2014/main" id="{186FF93B-9FED-4FE6-9D10-D941A2C1FA65}"/>
              </a:ext>
            </a:extLst>
          </p:cNvPr>
          <p:cNvSpPr>
            <a:spLocks noGrp="1"/>
          </p:cNvSpPr>
          <p:nvPr>
            <p:ph type="body" sz="quarter" idx="13"/>
          </p:nvPr>
        </p:nvSpPr>
        <p:spPr>
          <a:xfrm>
            <a:off x="6334127" y="2359342"/>
            <a:ext cx="5659119" cy="2351926"/>
          </a:xfrm>
        </p:spPr>
        <p:txBody>
          <a:bodyPr/>
          <a:lstStyle/>
          <a:p>
            <a:r>
              <a:rPr lang="en-US" dirty="0">
                <a:solidFill>
                  <a:schemeClr val="tx1"/>
                </a:solidFill>
              </a:rPr>
              <a:t>macOS, Linux, &amp; Windows</a:t>
            </a:r>
          </a:p>
          <a:p>
            <a:endParaRPr lang="en-US" dirty="0"/>
          </a:p>
          <a:p>
            <a:r>
              <a:rPr lang="en-US" dirty="0"/>
              <a:t>Coverlet</a:t>
            </a:r>
          </a:p>
          <a:p>
            <a:endParaRPr lang="en-US" dirty="0"/>
          </a:p>
          <a:p>
            <a:endParaRPr lang="en-US" dirty="0"/>
          </a:p>
          <a:p>
            <a:r>
              <a:rPr lang="en-US" dirty="0" err="1"/>
              <a:t>ReportGenerator</a:t>
            </a:r>
            <a:endParaRPr lang="en-US" dirty="0"/>
          </a:p>
          <a:p>
            <a:endParaRPr lang="en-US" dirty="0"/>
          </a:p>
          <a:p>
            <a:endParaRPr lang="en-US" dirty="0"/>
          </a:p>
        </p:txBody>
      </p:sp>
      <p:sp>
        <p:nvSpPr>
          <p:cNvPr id="18" name="Text Placeholder 3">
            <a:extLst>
              <a:ext uri="{FF2B5EF4-FFF2-40B4-BE49-F238E27FC236}">
                <a16:creationId xmlns:a16="http://schemas.microsoft.com/office/drawing/2014/main" id="{45DE341C-91E7-496D-99FD-92FB5C199DF1}"/>
              </a:ext>
            </a:extLst>
          </p:cNvPr>
          <p:cNvSpPr txBox="1">
            <a:spLocks/>
          </p:cNvSpPr>
          <p:nvPr/>
        </p:nvSpPr>
        <p:spPr>
          <a:xfrm>
            <a:off x="6916016" y="4230951"/>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danielpalme</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ReportGenerator</a:t>
            </a:r>
            <a:endPar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endParaRPr>
          </a:p>
        </p:txBody>
      </p:sp>
      <p:sp>
        <p:nvSpPr>
          <p:cNvPr id="19" name="Oval 18">
            <a:extLst>
              <a:ext uri="{FF2B5EF4-FFF2-40B4-BE49-F238E27FC236}">
                <a16:creationId xmlns:a16="http://schemas.microsoft.com/office/drawing/2014/main" id="{ADBEF9E3-F6CB-412E-B804-9DB55E3A9511}"/>
              </a:ext>
              <a:ext uri="{C183D7F6-B498-43B3-948B-1728B52AA6E4}">
                <adec:decorative xmlns:adec="http://schemas.microsoft.com/office/drawing/2017/decorative" val="1"/>
              </a:ext>
            </a:extLst>
          </p:cNvPr>
          <p:cNvSpPr/>
          <p:nvPr/>
        </p:nvSpPr>
        <p:spPr bwMode="auto">
          <a:xfrm>
            <a:off x="6334127" y="4168652"/>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E80AF970-049E-4ED1-9C64-579E992422D7}"/>
              </a:ext>
            </a:extLst>
          </p:cNvPr>
          <p:cNvSpPr txBox="1">
            <a:spLocks/>
          </p:cNvSpPr>
          <p:nvPr/>
        </p:nvSpPr>
        <p:spPr>
          <a:xfrm>
            <a:off x="6916016" y="3303786"/>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tonerdo</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/coverlet</a:t>
            </a:r>
          </a:p>
        </p:txBody>
      </p:sp>
      <p:sp>
        <p:nvSpPr>
          <p:cNvPr id="21" name="Oval 20">
            <a:extLst>
              <a:ext uri="{FF2B5EF4-FFF2-40B4-BE49-F238E27FC236}">
                <a16:creationId xmlns:a16="http://schemas.microsoft.com/office/drawing/2014/main" id="{7E183F89-D019-4824-A467-32CF2585B544}"/>
              </a:ext>
              <a:ext uri="{C183D7F6-B498-43B3-948B-1728B52AA6E4}">
                <adec:decorative xmlns:adec="http://schemas.microsoft.com/office/drawing/2017/decorative" val="1"/>
              </a:ext>
            </a:extLst>
          </p:cNvPr>
          <p:cNvSpPr/>
          <p:nvPr/>
        </p:nvSpPr>
        <p:spPr bwMode="auto">
          <a:xfrm>
            <a:off x="6334127" y="3241487"/>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96904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pipeline</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3175228"/>
          </a:xfrm>
        </p:spPr>
        <p:txBody>
          <a:bodyPr/>
          <a:lstStyle/>
          <a:p>
            <a:r>
              <a:rPr lang="en-US" dirty="0"/>
              <a:t>Has knowledge of environments</a:t>
            </a:r>
          </a:p>
          <a:p>
            <a:r>
              <a:rPr lang="en-US" dirty="0"/>
              <a:t>Deploy artifacts produced by build</a:t>
            </a:r>
          </a:p>
          <a:p>
            <a:r>
              <a:rPr lang="en-US" dirty="0"/>
              <a:t>Run integration tests</a:t>
            </a:r>
          </a:p>
          <a:p>
            <a:r>
              <a:rPr lang="en-US" dirty="0"/>
              <a:t>Triggers</a:t>
            </a:r>
          </a:p>
          <a:p>
            <a:pPr lvl="1"/>
            <a:r>
              <a:rPr lang="en-US" dirty="0"/>
              <a:t>Pre- &amp; post-approvers</a:t>
            </a:r>
          </a:p>
          <a:p>
            <a:pPr lvl="1"/>
            <a:r>
              <a:rPr lang="en-US" dirty="0"/>
              <a:t>Build completion</a:t>
            </a:r>
          </a:p>
        </p:txBody>
      </p:sp>
      <p:pic>
        <p:nvPicPr>
          <p:cNvPr id="3" name="Picture 2">
            <a:extLst>
              <a:ext uri="{FF2B5EF4-FFF2-40B4-BE49-F238E27FC236}">
                <a16:creationId xmlns:a16="http://schemas.microsoft.com/office/drawing/2014/main" id="{B0B13D79-8430-419D-887A-E1A616C77F7C}"/>
              </a:ext>
            </a:extLst>
          </p:cNvPr>
          <p:cNvPicPr>
            <a:picLocks noChangeAspect="1"/>
          </p:cNvPicPr>
          <p:nvPr/>
        </p:nvPicPr>
        <p:blipFill>
          <a:blip r:embed="rId3"/>
          <a:stretch>
            <a:fillRect/>
          </a:stretch>
        </p:blipFill>
        <p:spPr>
          <a:xfrm>
            <a:off x="5523108" y="2178050"/>
            <a:ext cx="6706536" cy="4515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84276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745D23-B3F2-40E8-9A31-6983D44944B9}"/>
              </a:ext>
            </a:extLst>
          </p:cNvPr>
          <p:cNvPicPr>
            <a:picLocks noChangeAspect="1"/>
          </p:cNvPicPr>
          <p:nvPr/>
        </p:nvPicPr>
        <p:blipFill>
          <a:blip r:embed="rId2"/>
          <a:stretch>
            <a:fillRect/>
          </a:stretch>
        </p:blipFill>
        <p:spPr>
          <a:xfrm>
            <a:off x="3576989" y="30778"/>
            <a:ext cx="8859486" cy="6963747"/>
          </a:xfrm>
          <a:prstGeom prst="rect">
            <a:avLst/>
          </a:prstGeom>
        </p:spPr>
      </p:pic>
      <p:sp>
        <p:nvSpPr>
          <p:cNvPr id="2" name="Title 1">
            <a:extLst>
              <a:ext uri="{FF2B5EF4-FFF2-40B4-BE49-F238E27FC236}">
                <a16:creationId xmlns:a16="http://schemas.microsoft.com/office/drawing/2014/main" id="{30E53D51-F31F-4737-B123-1B3F8ACD561A}"/>
              </a:ext>
            </a:extLst>
          </p:cNvPr>
          <p:cNvSpPr>
            <a:spLocks noGrp="1"/>
          </p:cNvSpPr>
          <p:nvPr>
            <p:ph type="title"/>
          </p:nvPr>
        </p:nvSpPr>
        <p:spPr/>
        <p:txBody>
          <a:bodyPr/>
          <a:lstStyle/>
          <a:p>
            <a:r>
              <a:rPr lang="en-US" dirty="0"/>
              <a:t>Release pipeline</a:t>
            </a:r>
          </a:p>
        </p:txBody>
      </p:sp>
      <p:sp>
        <p:nvSpPr>
          <p:cNvPr id="3" name="Content Placeholder 2">
            <a:extLst>
              <a:ext uri="{FF2B5EF4-FFF2-40B4-BE49-F238E27FC236}">
                <a16:creationId xmlns:a16="http://schemas.microsoft.com/office/drawing/2014/main" id="{9C21E8E0-9BA3-4985-BEF8-40F7ECE519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2E68AA4F-5BC3-476F-821F-AE4C087A14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4307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Azure Pipelines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65" cy="332399"/>
          </a:xfrm>
          <a:prstGeom prst="rect">
            <a:avLst/>
          </a:prstGeom>
          <a:noFill/>
        </p:spPr>
        <p:txBody>
          <a:bodyPr wrap="none" lIns="0" tIns="0" rIns="0" bIns="0"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pic>
        <p:nvPicPr>
          <p:cNvPr id="9" name="Picture 8">
            <a:extLst>
              <a:ext uri="{FF2B5EF4-FFF2-40B4-BE49-F238E27FC236}">
                <a16:creationId xmlns:a16="http://schemas.microsoft.com/office/drawing/2014/main" id="{9B044AB4-FD2D-44FA-8D26-69D13F837D5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3835" y="580839"/>
            <a:ext cx="1244971" cy="1244971"/>
          </a:xfrm>
          <a:prstGeom prst="rect">
            <a:avLst/>
          </a:prstGeom>
        </p:spPr>
      </p:pic>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8E8B75D-924B-4B7B-81BD-A96B8BC9897E}"/>
              </a:ext>
            </a:extLst>
          </p:cNvPr>
          <p:cNvSpPr>
            <a:spLocks noGrp="1"/>
          </p:cNvSpPr>
          <p:nvPr>
            <p:ph type="body" sz="quarter" idx="10"/>
          </p:nvPr>
        </p:nvSpPr>
        <p:spPr>
          <a:xfrm>
            <a:off x="446087" y="1142881"/>
            <a:ext cx="11567160" cy="2559675"/>
          </a:xfrm>
        </p:spPr>
        <p:txBody>
          <a:bodyPr/>
          <a:lstStyle/>
          <a:p>
            <a:pPr marL="0" indent="0">
              <a:buNone/>
            </a:pPr>
            <a:r>
              <a:rPr lang="en-US" dirty="0"/>
              <a:t>DevOps overview</a:t>
            </a:r>
          </a:p>
          <a:p>
            <a:pPr marL="0" indent="0">
              <a:buNone/>
            </a:pPr>
            <a:r>
              <a:rPr lang="en-US" dirty="0"/>
              <a:t>Right-click </a:t>
            </a:r>
            <a:r>
              <a:rPr lang="en-US" b="1" dirty="0">
                <a:solidFill>
                  <a:schemeClr val="accent4"/>
                </a:solidFill>
              </a:rPr>
              <a:t>&gt;</a:t>
            </a:r>
            <a:r>
              <a:rPr lang="en-US" dirty="0"/>
              <a:t> Publish</a:t>
            </a:r>
          </a:p>
          <a:p>
            <a:pPr marL="0" indent="0">
              <a:buNone/>
            </a:pPr>
            <a:r>
              <a:rPr lang="en-US" dirty="0"/>
              <a:t>Azure Pipelines</a:t>
            </a:r>
          </a:p>
          <a:p>
            <a:pPr marL="228600" lvl="1" indent="0">
              <a:buNone/>
            </a:pPr>
            <a:r>
              <a:rPr lang="en-US" dirty="0"/>
              <a:t>Build</a:t>
            </a:r>
          </a:p>
          <a:p>
            <a:pPr marL="228600" lvl="1" indent="0">
              <a:buNone/>
            </a:pPr>
            <a:r>
              <a:rPr lang="en-US" dirty="0"/>
              <a:t>Release</a:t>
            </a:r>
          </a:p>
          <a:p>
            <a:pPr marL="0" indent="0">
              <a:buNone/>
            </a:pPr>
            <a:r>
              <a:rPr lang="en-US" dirty="0"/>
              <a:t>Demo</a:t>
            </a:r>
          </a:p>
        </p:txBody>
      </p:sp>
      <p:sp>
        <p:nvSpPr>
          <p:cNvPr id="4" name="Title 3">
            <a:extLst>
              <a:ext uri="{FF2B5EF4-FFF2-40B4-BE49-F238E27FC236}">
                <a16:creationId xmlns:a16="http://schemas.microsoft.com/office/drawing/2014/main" id="{47CDD412-0A70-47AF-B94D-E3B5A8EA4FB5}"/>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245769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ver Image">
            <a:extLst>
              <a:ext uri="{FF2B5EF4-FFF2-40B4-BE49-F238E27FC236}">
                <a16:creationId xmlns:a16="http://schemas.microsoft.com/office/drawing/2014/main" id="{77BEE6E6-375D-4BA1-9166-BD8AA534A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741" y="-1"/>
            <a:ext cx="5428852"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Resources	</a:t>
            </a:r>
            <a:r>
              <a:rPr lang="en-US" b="1" dirty="0"/>
              <a:t> 		</a:t>
            </a:r>
            <a:r>
              <a:rPr lang="en-US" sz="1800" b="1" dirty="0">
                <a:solidFill>
                  <a:schemeClr val="tx1"/>
                </a:solidFill>
              </a:rPr>
              <a:t>@</a:t>
            </a:r>
            <a:r>
              <a:rPr lang="en-US" sz="1800" b="1" dirty="0" err="1">
                <a:solidFill>
                  <a:schemeClr val="tx1"/>
                </a:solidFill>
              </a:rPr>
              <a:t>Scott_Addie</a:t>
            </a:r>
            <a:endParaRPr lang="en-US" sz="1800" dirty="0">
              <a:solidFill>
                <a:schemeClr val="tx1"/>
              </a:solidFill>
            </a:endParaRPr>
          </a:p>
        </p:txBody>
      </p:sp>
      <p:sp>
        <p:nvSpPr>
          <p:cNvPr id="3" name="Content Placeholder 2"/>
          <p:cNvSpPr>
            <a:spLocks noGrp="1"/>
          </p:cNvSpPr>
          <p:nvPr>
            <p:ph idx="1"/>
          </p:nvPr>
        </p:nvSpPr>
        <p:spPr>
          <a:xfrm>
            <a:off x="855767" y="1861968"/>
            <a:ext cx="10618304" cy="4437962"/>
          </a:xfrm>
        </p:spPr>
        <p:txBody>
          <a:bodyPr>
            <a:normAutofit/>
          </a:bodyPr>
          <a:lstStyle/>
          <a:p>
            <a:r>
              <a:rPr lang="en-US" b="1" dirty="0"/>
              <a:t>Docs</a:t>
            </a:r>
          </a:p>
          <a:p>
            <a:endParaRPr lang="en-US" b="1" dirty="0"/>
          </a:p>
          <a:p>
            <a:r>
              <a:rPr lang="en-US" b="1" dirty="0"/>
              <a:t>eBook</a:t>
            </a:r>
          </a:p>
          <a:p>
            <a:endParaRPr lang="en-US" dirty="0"/>
          </a:p>
          <a:p>
            <a:r>
              <a:rPr lang="en-US" b="1" dirty="0"/>
              <a:t>Slides</a:t>
            </a:r>
          </a:p>
          <a:p>
            <a:endParaRPr lang="en-US" b="1" dirty="0"/>
          </a:p>
          <a:p>
            <a:r>
              <a:rPr lang="en-US" b="1" dirty="0"/>
              <a:t>Sample Code</a:t>
            </a:r>
          </a:p>
        </p:txBody>
      </p:sp>
      <p:pic>
        <p:nvPicPr>
          <p:cNvPr id="5" name="Picture 4">
            <a:extLst>
              <a:ext uri="{FF2B5EF4-FFF2-40B4-BE49-F238E27FC236}">
                <a16:creationId xmlns:a16="http://schemas.microsoft.com/office/drawing/2014/main" id="{A87E2C7C-B662-43BA-A5DB-0A1A5D554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0229" y="405310"/>
            <a:ext cx="696488" cy="566240"/>
          </a:xfrm>
          <a:prstGeom prst="rect">
            <a:avLst/>
          </a:prstGeom>
        </p:spPr>
      </p:pic>
      <p:sp>
        <p:nvSpPr>
          <p:cNvPr id="6" name="Text Placeholder 3">
            <a:extLst>
              <a:ext uri="{FF2B5EF4-FFF2-40B4-BE49-F238E27FC236}">
                <a16:creationId xmlns:a16="http://schemas.microsoft.com/office/drawing/2014/main" id="{6C2EABF2-4F4C-4D1E-9741-A847CD7C234F}"/>
              </a:ext>
            </a:extLst>
          </p:cNvPr>
          <p:cNvSpPr txBox="1">
            <a:spLocks/>
          </p:cNvSpPr>
          <p:nvPr/>
        </p:nvSpPr>
        <p:spPr>
          <a:xfrm>
            <a:off x="1437656" y="2359510"/>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docs.microsoft.com/azure/</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devops</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/pipelines</a:t>
            </a:r>
          </a:p>
        </p:txBody>
      </p:sp>
      <p:sp>
        <p:nvSpPr>
          <p:cNvPr id="7" name="Oval 6">
            <a:extLst>
              <a:ext uri="{FF2B5EF4-FFF2-40B4-BE49-F238E27FC236}">
                <a16:creationId xmlns:a16="http://schemas.microsoft.com/office/drawing/2014/main" id="{B9530BD0-1FFE-4CA8-8AA2-40AEC8C2A71B}"/>
              </a:ext>
              <a:ext uri="{C183D7F6-B498-43B3-948B-1728B52AA6E4}">
                <adec:decorative xmlns:adec="http://schemas.microsoft.com/office/drawing/2017/decorative" val="1"/>
              </a:ext>
            </a:extLst>
          </p:cNvPr>
          <p:cNvSpPr/>
          <p:nvPr/>
        </p:nvSpPr>
        <p:spPr bwMode="auto">
          <a:xfrm>
            <a:off x="855767" y="2297211"/>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986EFB08-97BC-4E9B-B741-EF010F3D06C9}"/>
              </a:ext>
            </a:extLst>
          </p:cNvPr>
          <p:cNvSpPr txBox="1">
            <a:spLocks/>
          </p:cNvSpPr>
          <p:nvPr/>
        </p:nvSpPr>
        <p:spPr>
          <a:xfrm>
            <a:off x="1437656" y="3559561"/>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aka.ms/</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aspnetdevops</a:t>
            </a:r>
            <a:endPar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endParaRPr>
          </a:p>
        </p:txBody>
      </p:sp>
      <p:sp>
        <p:nvSpPr>
          <p:cNvPr id="9" name="Oval 8">
            <a:extLst>
              <a:ext uri="{FF2B5EF4-FFF2-40B4-BE49-F238E27FC236}">
                <a16:creationId xmlns:a16="http://schemas.microsoft.com/office/drawing/2014/main" id="{4C2DA66B-024B-4EB9-AB88-26E2CF64BDB5}"/>
              </a:ext>
              <a:ext uri="{C183D7F6-B498-43B3-948B-1728B52AA6E4}">
                <adec:decorative xmlns:adec="http://schemas.microsoft.com/office/drawing/2017/decorative" val="1"/>
              </a:ext>
            </a:extLst>
          </p:cNvPr>
          <p:cNvSpPr/>
          <p:nvPr/>
        </p:nvSpPr>
        <p:spPr bwMode="auto">
          <a:xfrm>
            <a:off x="855767" y="3497262"/>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2DDFEC56-4FB6-463D-9673-ECCF9812AF8C}"/>
              </a:ext>
            </a:extLst>
          </p:cNvPr>
          <p:cNvSpPr txBox="1">
            <a:spLocks/>
          </p:cNvSpPr>
          <p:nvPr/>
        </p:nvSpPr>
        <p:spPr>
          <a:xfrm>
            <a:off x="1437656" y="4773899"/>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aka.ms/</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aspnet</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devops</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-slides</a:t>
            </a:r>
          </a:p>
        </p:txBody>
      </p:sp>
      <p:sp>
        <p:nvSpPr>
          <p:cNvPr id="11" name="Oval 10">
            <a:extLst>
              <a:ext uri="{FF2B5EF4-FFF2-40B4-BE49-F238E27FC236}">
                <a16:creationId xmlns:a16="http://schemas.microsoft.com/office/drawing/2014/main" id="{37C22DE0-CB03-4AF7-B37B-128FB729E66C}"/>
              </a:ext>
              <a:ext uri="{C183D7F6-B498-43B3-948B-1728B52AA6E4}">
                <adec:decorative xmlns:adec="http://schemas.microsoft.com/office/drawing/2017/decorative" val="1"/>
              </a:ext>
            </a:extLst>
          </p:cNvPr>
          <p:cNvSpPr/>
          <p:nvPr/>
        </p:nvSpPr>
        <p:spPr bwMode="auto">
          <a:xfrm>
            <a:off x="855767" y="4711600"/>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C86B51AA-6835-4D28-8062-D45663C1EA0F}"/>
              </a:ext>
            </a:extLst>
          </p:cNvPr>
          <p:cNvSpPr txBox="1">
            <a:spLocks/>
          </p:cNvSpPr>
          <p:nvPr/>
        </p:nvSpPr>
        <p:spPr>
          <a:xfrm>
            <a:off x="1437656" y="5992153"/>
            <a:ext cx="6931330"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github.com/</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scottaddie</a:t>
            </a:r>
            <a:r>
              <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rPr>
              <a:t>/</a:t>
            </a:r>
            <a:r>
              <a:rPr kumimoji="0" lang="en-US" sz="2000" b="1" i="0" u="none" strike="noStrike" kern="1200" cap="none" spc="0" normalizeH="0" baseline="0" noProof="0" dirty="0" err="1">
                <a:ln>
                  <a:noFill/>
                </a:ln>
                <a:solidFill>
                  <a:srgbClr val="2C65E1"/>
                </a:solidFill>
                <a:effectLst/>
                <a:uLnTx/>
                <a:uFillTx/>
                <a:latin typeface="+mj-lt"/>
                <a:ea typeface="+mn-ea"/>
                <a:cs typeface="Segoe UI Semibold" panose="020B0702040204020203" pitchFamily="34" charset="0"/>
              </a:rPr>
              <a:t>ViewComponentsDemo</a:t>
            </a:r>
            <a:endParaRPr kumimoji="0" lang="en-US" sz="2000" b="1" i="0" u="none" strike="noStrike" kern="1200" cap="none" spc="0" normalizeH="0" baseline="0" noProof="0" dirty="0">
              <a:ln>
                <a:noFill/>
              </a:ln>
              <a:solidFill>
                <a:srgbClr val="2C65E1"/>
              </a:solidFill>
              <a:effectLst/>
              <a:uLnTx/>
              <a:uFillTx/>
              <a:latin typeface="+mj-lt"/>
              <a:ea typeface="+mn-ea"/>
              <a:cs typeface="Segoe UI Semibold" panose="020B0702040204020203" pitchFamily="34" charset="0"/>
            </a:endParaRPr>
          </a:p>
        </p:txBody>
      </p:sp>
      <p:sp>
        <p:nvSpPr>
          <p:cNvPr id="13" name="Oval 12">
            <a:extLst>
              <a:ext uri="{FF2B5EF4-FFF2-40B4-BE49-F238E27FC236}">
                <a16:creationId xmlns:a16="http://schemas.microsoft.com/office/drawing/2014/main" id="{371EF5D5-BD71-40AA-B7CD-BB3DE2115276}"/>
              </a:ext>
              <a:ext uri="{C183D7F6-B498-43B3-948B-1728B52AA6E4}">
                <adec:decorative xmlns:adec="http://schemas.microsoft.com/office/drawing/2017/decorative" val="1"/>
              </a:ext>
            </a:extLst>
          </p:cNvPr>
          <p:cNvSpPr/>
          <p:nvPr/>
        </p:nvSpPr>
        <p:spPr bwMode="auto">
          <a:xfrm>
            <a:off x="855767" y="5929854"/>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9877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graphicFrame>
        <p:nvGraphicFramePr>
          <p:cNvPr id="4" name="Content Placeholder 3">
            <a:extLst>
              <a:ext uri="{FF2B5EF4-FFF2-40B4-BE49-F238E27FC236}">
                <a16:creationId xmlns:a16="http://schemas.microsoft.com/office/drawing/2014/main" id="{DEECE7DD-4BB0-4D2E-B637-9401DC4C7FC7}"/>
              </a:ext>
            </a:extLst>
          </p:cNvPr>
          <p:cNvGraphicFramePr>
            <a:graphicFrameLocks noGrp="1"/>
          </p:cNvGraphicFramePr>
          <p:nvPr>
            <p:ph sz="half" idx="1"/>
            <p:extLst/>
          </p:nvPr>
        </p:nvGraphicFramePr>
        <p:xfrm>
          <a:off x="855768" y="1861968"/>
          <a:ext cx="5284752" cy="443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2312A35-4D6F-4BBB-B67C-895E9E232FFA}"/>
              </a:ext>
            </a:extLst>
          </p:cNvPr>
          <p:cNvSpPr txBox="1"/>
          <p:nvPr/>
        </p:nvSpPr>
        <p:spPr>
          <a:xfrm>
            <a:off x="2220111" y="1807824"/>
            <a:ext cx="2495422" cy="1778676"/>
          </a:xfrm>
          <a:prstGeom prst="rect">
            <a:avLst/>
          </a:prstGeom>
          <a:noFill/>
        </p:spPr>
        <p:txBody>
          <a:bodyPr wrap="square" rtlCol="0">
            <a:prstTxWarp prst="textCircle">
              <a:avLst/>
            </a:prstTxWarp>
            <a:spAutoFit/>
          </a:bodyPr>
          <a:lstStyle/>
          <a:p>
            <a:r>
              <a:rPr lang="en-US" sz="1873" dirty="0"/>
              <a:t>Developers, Operations, QA</a:t>
            </a:r>
          </a:p>
        </p:txBody>
      </p:sp>
      <p:sp>
        <p:nvSpPr>
          <p:cNvPr id="5" name="TextBox 4">
            <a:extLst>
              <a:ext uri="{FF2B5EF4-FFF2-40B4-BE49-F238E27FC236}">
                <a16:creationId xmlns:a16="http://schemas.microsoft.com/office/drawing/2014/main" id="{E448FFDA-AF8E-41D6-A119-CF30821B7757}"/>
              </a:ext>
            </a:extLst>
          </p:cNvPr>
          <p:cNvSpPr txBox="1"/>
          <p:nvPr/>
        </p:nvSpPr>
        <p:spPr>
          <a:xfrm rot="5400000">
            <a:off x="3909993" y="4155922"/>
            <a:ext cx="2453566" cy="1524831"/>
          </a:xfrm>
          <a:prstGeom prst="rect">
            <a:avLst/>
          </a:prstGeom>
          <a:noFill/>
        </p:spPr>
        <p:txBody>
          <a:bodyPr wrap="square" rtlCol="0">
            <a:prstTxWarp prst="textCircle">
              <a:avLst/>
            </a:prstTxWarp>
            <a:spAutoFit/>
          </a:bodyPr>
          <a:lstStyle/>
          <a:p>
            <a:r>
              <a:rPr lang="en-US" sz="1873" dirty="0"/>
              <a:t>Azure DevOps Services</a:t>
            </a:r>
          </a:p>
        </p:txBody>
      </p:sp>
      <p:sp>
        <p:nvSpPr>
          <p:cNvPr id="6" name="TextBox 5">
            <a:extLst>
              <a:ext uri="{FF2B5EF4-FFF2-40B4-BE49-F238E27FC236}">
                <a16:creationId xmlns:a16="http://schemas.microsoft.com/office/drawing/2014/main" id="{E7B3B1E0-22A2-4637-9224-87BFFBE7397D}"/>
              </a:ext>
            </a:extLst>
          </p:cNvPr>
          <p:cNvSpPr txBox="1"/>
          <p:nvPr/>
        </p:nvSpPr>
        <p:spPr>
          <a:xfrm rot="18824451">
            <a:off x="880090" y="3618946"/>
            <a:ext cx="2700400" cy="2132969"/>
          </a:xfrm>
          <a:prstGeom prst="rect">
            <a:avLst/>
          </a:prstGeom>
          <a:noFill/>
        </p:spPr>
        <p:txBody>
          <a:bodyPr wrap="square" rtlCol="0">
            <a:prstTxWarp prst="textCircle">
              <a:avLst/>
            </a:prstTxWarp>
            <a:spAutoFit/>
          </a:bodyPr>
          <a:lstStyle/>
          <a:p>
            <a:r>
              <a:rPr lang="en-US" sz="1873" dirty="0"/>
              <a:t>Continuous Build &amp; Delivery</a:t>
            </a:r>
          </a:p>
        </p:txBody>
      </p:sp>
      <p:sp>
        <p:nvSpPr>
          <p:cNvPr id="7" name="TextBox 6">
            <a:extLst>
              <a:ext uri="{FF2B5EF4-FFF2-40B4-BE49-F238E27FC236}">
                <a16:creationId xmlns:a16="http://schemas.microsoft.com/office/drawing/2014/main" id="{56A55CAC-2610-475B-9761-16B699995CEF}"/>
              </a:ext>
            </a:extLst>
          </p:cNvPr>
          <p:cNvSpPr txBox="1"/>
          <p:nvPr/>
        </p:nvSpPr>
        <p:spPr>
          <a:xfrm>
            <a:off x="3006220" y="4114610"/>
            <a:ext cx="983846" cy="338554"/>
          </a:xfrm>
          <a:prstGeom prst="rect">
            <a:avLst/>
          </a:prstGeom>
          <a:noFill/>
        </p:spPr>
        <p:txBody>
          <a:bodyPr wrap="square" rtlCol="0">
            <a:spAutoFit/>
          </a:bodyPr>
          <a:lstStyle/>
          <a:p>
            <a:r>
              <a:rPr lang="en-US" sz="1600" b="1" dirty="0"/>
              <a:t>DevOps</a:t>
            </a:r>
          </a:p>
        </p:txBody>
      </p:sp>
      <p:pic>
        <p:nvPicPr>
          <p:cNvPr id="1026" name="Picture 2" descr="Donovan Brown">
            <a:extLst>
              <a:ext uri="{FF2B5EF4-FFF2-40B4-BE49-F238E27FC236}">
                <a16:creationId xmlns:a16="http://schemas.microsoft.com/office/drawing/2014/main" id="{E8860BAC-F343-49E8-A76D-07F6AAB064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39334" y="3214981"/>
            <a:ext cx="1661947" cy="16619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0183298-9CB5-4564-88BB-FE19932405EF}"/>
              </a:ext>
            </a:extLst>
          </p:cNvPr>
          <p:cNvSpPr/>
          <p:nvPr/>
        </p:nvSpPr>
        <p:spPr>
          <a:xfrm>
            <a:off x="5496743" y="2273038"/>
            <a:ext cx="6470110" cy="1207703"/>
          </a:xfrm>
          <a:prstGeom prst="rect">
            <a:avLst/>
          </a:prstGeom>
        </p:spPr>
        <p:txBody>
          <a:bodyPr wrap="square">
            <a:spAutoFit/>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r>
              <a:rPr lang="en-US" sz="2400" dirty="0"/>
              <a:t>…the union of </a:t>
            </a:r>
            <a:r>
              <a:rPr lang="en-US" sz="2400" b="1" dirty="0">
                <a:solidFill>
                  <a:srgbClr val="0078D7"/>
                </a:solidFill>
              </a:rPr>
              <a:t>people</a:t>
            </a:r>
            <a:r>
              <a:rPr lang="en-US" sz="2400" dirty="0"/>
              <a:t>, </a:t>
            </a:r>
            <a:r>
              <a:rPr lang="en-US" sz="2400" b="1" dirty="0">
                <a:solidFill>
                  <a:srgbClr val="0078D7"/>
                </a:solidFill>
              </a:rPr>
              <a:t>process</a:t>
            </a:r>
            <a:r>
              <a:rPr lang="en-US" sz="2400" dirty="0"/>
              <a:t>, and </a:t>
            </a:r>
            <a:r>
              <a:rPr lang="en-US" sz="2400" b="1" dirty="0">
                <a:solidFill>
                  <a:srgbClr val="0078D7"/>
                </a:solidFill>
              </a:rPr>
              <a:t>products</a:t>
            </a:r>
            <a:r>
              <a:rPr lang="en-US" sz="2400" dirty="0"/>
              <a:t> to enable continuous delivery of value to our end users.</a:t>
            </a:r>
            <a:r>
              <a:rPr lang="en-US" sz="2448" dirty="0"/>
              <a:t> </a:t>
            </a:r>
            <a:r>
              <a:rPr lang="en-US" sz="2400" b="1" dirty="0"/>
              <a:t>– Donovan Brown, Microsoft</a:t>
            </a:r>
          </a:p>
        </p:txBody>
      </p:sp>
      <p:grpSp>
        <p:nvGrpSpPr>
          <p:cNvPr id="13" name="Group 12">
            <a:extLst>
              <a:ext uri="{FF2B5EF4-FFF2-40B4-BE49-F238E27FC236}">
                <a16:creationId xmlns:a16="http://schemas.microsoft.com/office/drawing/2014/main" id="{9030E3C5-3B46-4B96-9163-782A3A0D4DDB}"/>
              </a:ext>
            </a:extLst>
          </p:cNvPr>
          <p:cNvGrpSpPr/>
          <p:nvPr/>
        </p:nvGrpSpPr>
        <p:grpSpPr>
          <a:xfrm>
            <a:off x="5337895" y="1268228"/>
            <a:ext cx="965819" cy="1057236"/>
            <a:chOff x="4360803" y="1688277"/>
            <a:chExt cx="1169762" cy="1013297"/>
          </a:xfrm>
          <a:solidFill>
            <a:schemeClr val="accent1">
              <a:alpha val="30000"/>
            </a:schemeClr>
          </a:solidFill>
        </p:grpSpPr>
        <p:sp>
          <p:nvSpPr>
            <p:cNvPr id="14" name="Freeform: Shape 13">
              <a:extLst>
                <a:ext uri="{FF2B5EF4-FFF2-40B4-BE49-F238E27FC236}">
                  <a16:creationId xmlns:a16="http://schemas.microsoft.com/office/drawing/2014/main" id="{FD0AA3AF-6A86-4D9B-BEBF-E438B89C1B36}"/>
                </a:ext>
              </a:extLst>
            </p:cNvPr>
            <p:cNvSpPr/>
            <p:nvPr/>
          </p:nvSpPr>
          <p:spPr>
            <a:xfrm>
              <a:off x="4360803" y="1688277"/>
              <a:ext cx="540177" cy="1013297"/>
            </a:xfrm>
            <a:custGeom>
              <a:avLst/>
              <a:gdLst/>
              <a:ahLst/>
              <a:cxnLst/>
              <a:rect l="l" t="t" r="r" b="b"/>
              <a:pathLst>
                <a:path w="540177" h="1013297">
                  <a:moveTo>
                    <a:pt x="423449" y="0"/>
                  </a:moveTo>
                  <a:lnTo>
                    <a:pt x="540177" y="221038"/>
                  </a:lnTo>
                  <a:cubicBezTo>
                    <a:pt x="444973" y="265742"/>
                    <a:pt x="379159" y="310239"/>
                    <a:pt x="342733" y="354530"/>
                  </a:cubicBezTo>
                  <a:cubicBezTo>
                    <a:pt x="306307" y="398820"/>
                    <a:pt x="286025" y="451182"/>
                    <a:pt x="281886"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w="25400" cap="flat" cmpd="sng" algn="ctr">
              <a:noFill/>
              <a:prstDash val="solid"/>
            </a:ln>
            <a:effectLst/>
          </p:spPr>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defTabSz="932550">
                <a:defRPr/>
              </a:pPr>
              <a:endParaRPr lang="en-US" sz="1836">
                <a:solidFill>
                  <a:sysClr val="window" lastClr="FFFFFF"/>
                </a:solidFill>
                <a:latin typeface="Calibri"/>
              </a:endParaRPr>
            </a:p>
          </p:txBody>
        </p:sp>
        <p:sp>
          <p:nvSpPr>
            <p:cNvPr id="15" name="Freeform: Shape 14">
              <a:extLst>
                <a:ext uri="{FF2B5EF4-FFF2-40B4-BE49-F238E27FC236}">
                  <a16:creationId xmlns:a16="http://schemas.microsoft.com/office/drawing/2014/main" id="{0AADDD05-E61A-4A67-BEED-F02D5733803E}"/>
                </a:ext>
              </a:extLst>
            </p:cNvPr>
            <p:cNvSpPr/>
            <p:nvPr/>
          </p:nvSpPr>
          <p:spPr>
            <a:xfrm>
              <a:off x="4990388" y="1688277"/>
              <a:ext cx="540177" cy="1013297"/>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w="25400" cap="flat" cmpd="sng" algn="ctr">
              <a:noFill/>
              <a:prstDash val="solid"/>
            </a:ln>
            <a:effectLst/>
          </p:spPr>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defTabSz="932550">
                <a:defRPr/>
              </a:pPr>
              <a:endParaRPr lang="en-US" sz="1836">
                <a:solidFill>
                  <a:sysClr val="window" lastClr="FFFFFF"/>
                </a:solidFill>
                <a:latin typeface="Calibri"/>
              </a:endParaRPr>
            </a:p>
          </p:txBody>
        </p:sp>
      </p:grpSp>
    </p:spTree>
    <p:extLst>
      <p:ext uri="{BB962C8B-B14F-4D97-AF65-F5344CB8AC3E}">
        <p14:creationId xmlns:p14="http://schemas.microsoft.com/office/powerpoint/2010/main" val="234162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p:bldP spid="5" grpId="0"/>
      <p:bldP spid="6" grpId="0"/>
      <p:bldP spid="7"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lhouette&#10;&#10;Description generated with high confidence">
            <a:extLst>
              <a:ext uri="{FF2B5EF4-FFF2-40B4-BE49-F238E27FC236}">
                <a16:creationId xmlns:a16="http://schemas.microsoft.com/office/drawing/2014/main" id="{A267C8E7-7DAB-46DE-942E-3F82694E39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930" y="1918394"/>
            <a:ext cx="1958053" cy="1958053"/>
          </a:xfrm>
          <a:prstGeom prst="rect">
            <a:avLst/>
          </a:prstGeom>
        </p:spPr>
      </p:pic>
      <p:sp>
        <p:nvSpPr>
          <p:cNvPr id="2" name="Title 1"/>
          <p:cNvSpPr>
            <a:spLocks noGrp="1"/>
          </p:cNvSpPr>
          <p:nvPr>
            <p:ph type="title"/>
          </p:nvPr>
        </p:nvSpPr>
        <p:spPr/>
        <p:txBody>
          <a:bodyPr/>
          <a:lstStyle/>
          <a:p>
            <a:r>
              <a:rPr lang="en-US" dirty="0"/>
              <a:t>The DevOps CI/CD pipeline</a:t>
            </a:r>
          </a:p>
        </p:txBody>
      </p:sp>
      <p:graphicFrame>
        <p:nvGraphicFramePr>
          <p:cNvPr id="4" name="Content Placeholder 3">
            <a:extLst>
              <a:ext uri="{FF2B5EF4-FFF2-40B4-BE49-F238E27FC236}">
                <a16:creationId xmlns:a16="http://schemas.microsoft.com/office/drawing/2014/main" id="{DEECE7DD-4BB0-4D2E-B637-9401DC4C7FC7}"/>
              </a:ext>
            </a:extLst>
          </p:cNvPr>
          <p:cNvGraphicFramePr>
            <a:graphicFrameLocks noGrp="1"/>
          </p:cNvGraphicFramePr>
          <p:nvPr>
            <p:ph idx="1"/>
            <p:extLst/>
          </p:nvPr>
        </p:nvGraphicFramePr>
        <p:xfrm>
          <a:off x="855768" y="1861968"/>
          <a:ext cx="10724938" cy="4437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7C94C8A2-9B83-45C9-AC02-909C01F26971}"/>
              </a:ext>
            </a:extLst>
          </p:cNvPr>
          <p:cNvSpPr/>
          <p:nvPr/>
        </p:nvSpPr>
        <p:spPr>
          <a:xfrm>
            <a:off x="1273526" y="2802982"/>
            <a:ext cx="348108" cy="34810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73"/>
          </a:p>
        </p:txBody>
      </p:sp>
      <p:sp>
        <p:nvSpPr>
          <p:cNvPr id="7" name="Cylinder 6">
            <a:extLst>
              <a:ext uri="{FF2B5EF4-FFF2-40B4-BE49-F238E27FC236}">
                <a16:creationId xmlns:a16="http://schemas.microsoft.com/office/drawing/2014/main" id="{2779294D-2C8E-4F81-A7F9-36C2D9CD0C28}"/>
              </a:ext>
            </a:extLst>
          </p:cNvPr>
          <p:cNvSpPr/>
          <p:nvPr/>
        </p:nvSpPr>
        <p:spPr>
          <a:xfrm rot="5400000">
            <a:off x="5040532" y="2033575"/>
            <a:ext cx="1040457" cy="18869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73" dirty="0"/>
              <a:t>Build tasks</a:t>
            </a:r>
          </a:p>
        </p:txBody>
      </p:sp>
      <p:sp>
        <p:nvSpPr>
          <p:cNvPr id="9" name="Cylinder 8">
            <a:extLst>
              <a:ext uri="{FF2B5EF4-FFF2-40B4-BE49-F238E27FC236}">
                <a16:creationId xmlns:a16="http://schemas.microsoft.com/office/drawing/2014/main" id="{AFC05F2D-434D-4936-B725-640C4025DF0A}"/>
              </a:ext>
            </a:extLst>
          </p:cNvPr>
          <p:cNvSpPr/>
          <p:nvPr/>
        </p:nvSpPr>
        <p:spPr>
          <a:xfrm rot="5400000">
            <a:off x="7424543" y="2033574"/>
            <a:ext cx="1040457" cy="18869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73" dirty="0"/>
              <a:t>Release tasks</a:t>
            </a:r>
          </a:p>
        </p:txBody>
      </p:sp>
      <p:pic>
        <p:nvPicPr>
          <p:cNvPr id="10" name="Picture 9">
            <a:extLst>
              <a:ext uri="{FF2B5EF4-FFF2-40B4-BE49-F238E27FC236}">
                <a16:creationId xmlns:a16="http://schemas.microsoft.com/office/drawing/2014/main" id="{7DEBBDC2-21C6-4E7C-B128-996B4B9D01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0084" y="2579121"/>
            <a:ext cx="795824" cy="795824"/>
          </a:xfrm>
          <a:prstGeom prst="rect">
            <a:avLst/>
          </a:prstGeom>
        </p:spPr>
      </p:pic>
      <p:pic>
        <p:nvPicPr>
          <p:cNvPr id="14" name="Picture 13">
            <a:extLst>
              <a:ext uri="{FF2B5EF4-FFF2-40B4-BE49-F238E27FC236}">
                <a16:creationId xmlns:a16="http://schemas.microsoft.com/office/drawing/2014/main" id="{F8CD2DF3-48CF-447F-891B-3CB716627BC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5768" y="2456805"/>
            <a:ext cx="1183622" cy="1183622"/>
          </a:xfrm>
          <a:prstGeom prst="rect">
            <a:avLst/>
          </a:prstGeom>
        </p:spPr>
      </p:pic>
      <p:sp>
        <p:nvSpPr>
          <p:cNvPr id="5" name="Cylinder 4">
            <a:extLst>
              <a:ext uri="{FF2B5EF4-FFF2-40B4-BE49-F238E27FC236}">
                <a16:creationId xmlns:a16="http://schemas.microsoft.com/office/drawing/2014/main" id="{AB05CA3F-0447-4578-9249-7EB1F46EBB6F}"/>
              </a:ext>
            </a:extLst>
          </p:cNvPr>
          <p:cNvSpPr/>
          <p:nvPr/>
        </p:nvSpPr>
        <p:spPr>
          <a:xfrm rot="5400000">
            <a:off x="2656521" y="2033576"/>
            <a:ext cx="1040457" cy="18869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73" dirty="0"/>
              <a:t>Git repo</a:t>
            </a:r>
          </a:p>
        </p:txBody>
      </p:sp>
    </p:spTree>
    <p:extLst>
      <p:ext uri="{BB962C8B-B14F-4D97-AF65-F5344CB8AC3E}">
        <p14:creationId xmlns:p14="http://schemas.microsoft.com/office/powerpoint/2010/main" val="27895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95833E-6 -2.96296E-6 L 0.62942 -0.0037 " pathEditMode="relative" rAng="0" ptsTypes="AA">
                                      <p:cBhvr>
                                        <p:cTn id="6" dur="2000" fill="hold"/>
                                        <p:tgtEl>
                                          <p:spTgt spid="6"/>
                                        </p:tgtEl>
                                        <p:attrNameLst>
                                          <p:attrName>ppt_x</p:attrName>
                                          <p:attrName>ppt_y</p:attrName>
                                        </p:attrNameLst>
                                      </p:cBhvr>
                                      <p:rCtr x="31471"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fallacy of right-click </a:t>
            </a:r>
            <a:r>
              <a:rPr lang="en-US" b="1" dirty="0"/>
              <a:t>&gt;</a:t>
            </a:r>
            <a:r>
              <a:rPr lang="en-US" dirty="0"/>
              <a:t> Publish</a:t>
            </a:r>
          </a:p>
        </p:txBody>
      </p:sp>
      <p:sp>
        <p:nvSpPr>
          <p:cNvPr id="8" name="Content Placeholder 7">
            <a:extLst>
              <a:ext uri="{FF2B5EF4-FFF2-40B4-BE49-F238E27FC236}">
                <a16:creationId xmlns:a16="http://schemas.microsoft.com/office/drawing/2014/main" id="{82D45ADE-3199-401A-A793-28F246C9D503}"/>
              </a:ext>
            </a:extLst>
          </p:cNvPr>
          <p:cNvSpPr>
            <a:spLocks noGrp="1"/>
          </p:cNvSpPr>
          <p:nvPr>
            <p:ph idx="1"/>
          </p:nvPr>
        </p:nvSpPr>
        <p:spPr>
          <a:xfrm>
            <a:off x="446088" y="1132205"/>
            <a:ext cx="11563350" cy="2872581"/>
          </a:xfrm>
        </p:spPr>
        <p:txBody>
          <a:bodyPr/>
          <a:lstStyle/>
          <a:p>
            <a:r>
              <a:rPr lang="en-US" dirty="0"/>
              <a:t>Doesn’t scale beyond 1 person</a:t>
            </a:r>
          </a:p>
          <a:p>
            <a:r>
              <a:rPr lang="en-US" dirty="0"/>
              <a:t>VS IDE lock-in</a:t>
            </a:r>
          </a:p>
          <a:p>
            <a:r>
              <a:rPr lang="en-US" dirty="0"/>
              <a:t>Local dependencies may differ from prod</a:t>
            </a:r>
          </a:p>
          <a:p>
            <a:r>
              <a:rPr lang="en-US" dirty="0"/>
              <a:t>Steps are forgotten</a:t>
            </a:r>
          </a:p>
          <a:p>
            <a:r>
              <a:rPr lang="en-US" dirty="0"/>
              <a:t>The school bus factor</a:t>
            </a:r>
          </a:p>
        </p:txBody>
      </p:sp>
      <p:pic>
        <p:nvPicPr>
          <p:cNvPr id="4" name="Picture 3" descr="A close up of a sign&#10;&#10;Description generated with very high confidence">
            <a:extLst>
              <a:ext uri="{FF2B5EF4-FFF2-40B4-BE49-F238E27FC236}">
                <a16:creationId xmlns:a16="http://schemas.microsoft.com/office/drawing/2014/main" id="{6A9BACBD-F1A7-49FD-9BF2-8CC0146F8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103" y="1861968"/>
            <a:ext cx="3468603" cy="3011952"/>
          </a:xfrm>
          <a:prstGeom prst="rect">
            <a:avLst/>
          </a:prstGeom>
          <a:ln>
            <a:noFill/>
          </a:ln>
          <a:effectLst>
            <a:softEdge rad="112500"/>
          </a:effectLst>
        </p:spPr>
      </p:pic>
    </p:spTree>
    <p:extLst>
      <p:ext uri="{BB962C8B-B14F-4D97-AF65-F5344CB8AC3E}">
        <p14:creationId xmlns:p14="http://schemas.microsoft.com/office/powerpoint/2010/main" val="414290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dirty="0"/>
              <a:t>Free,</a:t>
            </a:r>
            <a:r>
              <a:rPr lang="en-GB" dirty="0">
                <a:latin typeface="+mj-lt"/>
              </a:rPr>
              <a:t> unlimited</a:t>
            </a:r>
            <a:r>
              <a:rPr lang="en-GB" dirty="0"/>
              <a:t> build minutes for public projects</a:t>
            </a:r>
          </a:p>
          <a:p>
            <a:pPr>
              <a:lnSpc>
                <a:spcPct val="100000"/>
              </a:lnSpc>
            </a:pPr>
            <a:r>
              <a:rPr lang="en-GB" dirty="0"/>
              <a:t>Up to 10 free parallel jobs across Windows, Linux, and macOS</a:t>
            </a:r>
            <a:endParaRPr lang="en-US" dirty="0"/>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potx" id="{4900416B-8F5F-42C1-904C-5C917F43C81D}" vid="{B1AF2F06-2DB0-4AA7-B491-49BC8E4834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SharedWithUsers xmlns="af610f50-4aee-43ff-9d65-64420adb70d2">
      <UserInfo>
        <DisplayName>Shriram Natarajan</DisplayName>
        <AccountId>645</AccountId>
        <AccountType/>
      </UserInfo>
      <UserInfo>
        <DisplayName>Siddique Juman</DisplayName>
        <AccountId>79219</AccountId>
        <AccountType/>
      </UserInfo>
      <UserInfo>
        <DisplayName>Tiberiu Radu</DisplayName>
        <AccountId>42551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A15399-885A-441B-A114-CB6E80EBF6A5}">
  <ds:schemaRefs>
    <ds:schemaRef ds:uri="http://schemas.microsoft.com/sharepoint/v3"/>
    <ds:schemaRef ds:uri="http://schemas.microsoft.com/sharepoint/v4"/>
    <ds:schemaRef ds:uri="http://purl.org/dc/terms/"/>
    <ds:schemaRef ds:uri="http://www.w3.org/XML/1998/namespace"/>
    <ds:schemaRef ds:uri="http://schemas.microsoft.com/office/2006/documentManagement/types"/>
    <ds:schemaRef ds:uri="http://schemas.microsoft.com/office/infopath/2007/PartnerControls"/>
    <ds:schemaRef ds:uri="15c98cf3-0896-4040-874f-f436925621df"/>
    <ds:schemaRef ds:uri="http://purl.org/dc/elements/1.1/"/>
    <ds:schemaRef ds:uri="http://schemas.openxmlformats.org/package/2006/metadata/core-properties"/>
    <ds:schemaRef ds:uri="af610f50-4aee-43ff-9d65-64420adb70d2"/>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3.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Azure_DevOps</Template>
  <TotalTime>1774</TotalTime>
  <Words>916</Words>
  <Application>Microsoft Office PowerPoint</Application>
  <PresentationFormat>Custom</PresentationFormat>
  <Paragraphs>170</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Segoe UI</vt:lpstr>
      <vt:lpstr>Segoe UI Semibold</vt:lpstr>
      <vt:lpstr>Wingdings</vt:lpstr>
      <vt:lpstr>Azure PPT Template - 2018</vt:lpstr>
      <vt:lpstr>DevOps in the Cloud for the .NET Developer</vt:lpstr>
      <vt:lpstr>Agenda</vt:lpstr>
      <vt:lpstr>What is DevOps?</vt:lpstr>
      <vt:lpstr>The DevOps CI/CD pipeline</vt:lpstr>
      <vt:lpstr>The fallacy of right-click &gt; Publish</vt:lpstr>
      <vt:lpstr>Introducing Azure DevOps</vt:lpstr>
      <vt:lpstr>Azure Pipelines</vt:lpstr>
      <vt:lpstr>Azure Pipelines</vt:lpstr>
      <vt:lpstr>Azure DevOps: Choose the tools and clouds you love</vt:lpstr>
      <vt:lpstr>Integrated with GitHub</vt:lpstr>
      <vt:lpstr>GitHub integration</vt:lpstr>
      <vt:lpstr>Build pipeline</vt:lpstr>
      <vt:lpstr>Build pipeline construction</vt:lpstr>
      <vt:lpstr>Hosted build agents</vt:lpstr>
      <vt:lpstr>Self-hosted build agents</vt:lpstr>
      <vt:lpstr>Unit testing &amp; code coverage</vt:lpstr>
      <vt:lpstr>Release pipeline</vt:lpstr>
      <vt:lpstr>Release pipeline</vt:lpstr>
      <vt:lpstr>Azure Pipelines</vt:lpstr>
      <vt:lpstr>Resources    @Scott_Addie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Addie</dc:creator>
  <cp:keywords/>
  <cp:lastModifiedBy>Scott Addie</cp:lastModifiedBy>
  <cp:revision>71</cp:revision>
  <dcterms:created xsi:type="dcterms:W3CDTF">2018-09-20T01:39:41Z</dcterms:created>
  <dcterms:modified xsi:type="dcterms:W3CDTF">2018-10-02T04:02:42Z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